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257" r:id="rId3"/>
    <p:sldId id="261" r:id="rId4"/>
    <p:sldId id="258" r:id="rId5"/>
    <p:sldId id="262" r:id="rId6"/>
    <p:sldId id="263" r:id="rId7"/>
    <p:sldId id="264" r:id="rId8"/>
    <p:sldId id="266" r:id="rId9"/>
    <p:sldId id="265" r:id="rId10"/>
    <p:sldId id="268" r:id="rId11"/>
    <p:sldId id="285" r:id="rId12"/>
    <p:sldId id="269" r:id="rId13"/>
    <p:sldId id="270" r:id="rId14"/>
    <p:sldId id="271" r:id="rId15"/>
    <p:sldId id="272" r:id="rId16"/>
    <p:sldId id="273" r:id="rId17"/>
    <p:sldId id="274" r:id="rId18"/>
    <p:sldId id="286" r:id="rId19"/>
    <p:sldId id="275" r:id="rId20"/>
    <p:sldId id="276" r:id="rId21"/>
    <p:sldId id="277" r:id="rId22"/>
    <p:sldId id="278" r:id="rId23"/>
    <p:sldId id="279" r:id="rId24"/>
    <p:sldId id="280" r:id="rId25"/>
    <p:sldId id="281" r:id="rId26"/>
    <p:sldId id="282" r:id="rId27"/>
    <p:sldId id="283" r:id="rId28"/>
    <p:sldId id="284" r:id="rId29"/>
    <p:sldId id="259" r:id="rId30"/>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E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35" autoAdjust="0"/>
    <p:restoredTop sz="65842" autoAdjust="0"/>
  </p:normalViewPr>
  <p:slideViewPr>
    <p:cSldViewPr>
      <p:cViewPr varScale="1">
        <p:scale>
          <a:sx n="73" d="100"/>
          <a:sy n="73" d="100"/>
        </p:scale>
        <p:origin x="-22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10" y="-96"/>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B4848D0E-967E-4085-9274-A45F0E77C4D7}" type="datetimeFigureOut">
              <a:rPr kumimoji="1" lang="ja-JP" altLang="en-US" smtClean="0"/>
              <a:pPr/>
              <a:t>2008/12/18</a:t>
            </a:fld>
            <a:endParaRPr kumimoji="1" lang="ja-JP" altLang="en-US"/>
          </a:p>
        </p:txBody>
      </p:sp>
      <p:sp>
        <p:nvSpPr>
          <p:cNvPr id="4" name="フッター プレースホルダ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A4FA2B36-3E31-4C27-BE20-B31337BDE00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930BBDE-43C4-4CAE-B724-FE35963416C8}" type="datetimeFigureOut">
              <a:rPr kumimoji="1" lang="ja-JP" altLang="en-US" smtClean="0"/>
              <a:pPr/>
              <a:t>2008/12/18</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C4924CA-A5CD-4E8C-A95A-C424123BC50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それではインタラクティブな</a:t>
            </a:r>
            <a:r>
              <a:rPr kumimoji="1" lang="ja-JP" altLang="en-US" smtClean="0"/>
              <a:t>ヘアスタイリングシステムの提案と</a:t>
            </a:r>
            <a:r>
              <a:rPr kumimoji="1" lang="ja-JP" altLang="en-US" dirty="0" smtClean="0"/>
              <a:t>題しまして</a:t>
            </a:r>
            <a:endParaRPr kumimoji="1" lang="en-US" altLang="ja-JP" dirty="0" smtClean="0"/>
          </a:p>
          <a:p>
            <a:r>
              <a:rPr kumimoji="1" lang="ja-JP" altLang="en-US" dirty="0" smtClean="0"/>
              <a:t>システム情報工学研究科</a:t>
            </a:r>
            <a:r>
              <a:rPr kumimoji="1" lang="en-US" altLang="ja-JP" dirty="0" smtClean="0"/>
              <a:t>1</a:t>
            </a:r>
            <a:r>
              <a:rPr kumimoji="1" lang="ja-JP" altLang="en-US" dirty="0" smtClean="0"/>
              <a:t>年の林本が発表させていただきます。</a:t>
            </a:r>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kumimoji="1" lang="ja-JP" altLang="en-US" dirty="0" smtClean="0"/>
              <a:t>最後に、本研究に関連したサービスや製品の説明をさせていただきます。</a:t>
            </a:r>
            <a:endParaRPr kumimoji="1" lang="en-US" altLang="ja-JP" dirty="0" smtClean="0"/>
          </a:p>
          <a:p>
            <a:endParaRPr kumimoji="1" lang="en-US" altLang="ja-JP" dirty="0" smtClean="0"/>
          </a:p>
          <a:p>
            <a:r>
              <a:rPr kumimoji="1" lang="ja-JP" altLang="en-US" dirty="0" smtClean="0"/>
              <a:t>ヘアスタは</a:t>
            </a:r>
            <a:r>
              <a:rPr kumimoji="1" lang="en-US" altLang="ja-JP" dirty="0" smtClean="0"/>
              <a:t>so-net</a:t>
            </a:r>
            <a:r>
              <a:rPr kumimoji="1" lang="ja-JP" altLang="en-US" dirty="0" err="1" smtClean="0"/>
              <a:t>が提</a:t>
            </a:r>
            <a:r>
              <a:rPr kumimoji="1" lang="ja-JP" altLang="en-US" dirty="0" smtClean="0"/>
              <a:t>供する、携帯電話向けのサービスです。</a:t>
            </a:r>
            <a:endParaRPr kumimoji="1" lang="en-US" altLang="ja-JP" dirty="0" smtClean="0"/>
          </a:p>
          <a:p>
            <a:r>
              <a:rPr kumimoji="1" lang="ja-JP" altLang="en-US" dirty="0" smtClean="0"/>
              <a:t>ヘアカタログと呼ばれるリストの中から、好きな髪型を選択して、自分の顔写真に合成するサービスとなっています。</a:t>
            </a:r>
            <a:endParaRPr kumimoji="1" lang="en-US" altLang="ja-JP" dirty="0" smtClean="0"/>
          </a:p>
          <a:p>
            <a:r>
              <a:rPr kumimoji="1" lang="ja-JP" altLang="en-US" dirty="0" smtClean="0"/>
              <a:t>しかし、合成後の写真は</a:t>
            </a:r>
            <a:r>
              <a:rPr kumimoji="1" lang="en-US" altLang="ja-JP" dirty="0" smtClean="0"/>
              <a:t>2</a:t>
            </a:r>
            <a:r>
              <a:rPr kumimoji="1" lang="ja-JP" altLang="en-US" dirty="0" smtClean="0"/>
              <a:t>次元であり、自身の顔写真だが、全体の把握にはやや困難であると考えられます。</a:t>
            </a:r>
            <a:endParaRPr kumimoji="1" lang="en-US" altLang="ja-JP" dirty="0" smtClean="0"/>
          </a:p>
          <a:p>
            <a:endParaRPr kumimoji="1" lang="en-US" altLang="ja-JP" dirty="0" smtClean="0"/>
          </a:p>
          <a:p>
            <a:endParaRPr kumimoji="1" lang="en-US" altLang="ja-JP" dirty="0" smtClean="0"/>
          </a:p>
          <a:p>
            <a:r>
              <a:rPr kumimoji="1" lang="ja-JP" altLang="en-US" dirty="0" smtClean="0"/>
              <a:t>製品としては</a:t>
            </a:r>
            <a:r>
              <a:rPr kumimoji="1" lang="en-US" altLang="ja-JP" dirty="0" smtClean="0"/>
              <a:t>3DCG</a:t>
            </a:r>
            <a:r>
              <a:rPr kumimoji="1" lang="ja-JP" altLang="en-US" dirty="0" smtClean="0"/>
              <a:t>作成ソフトウェアである、</a:t>
            </a:r>
            <a:r>
              <a:rPr kumimoji="1" lang="en-US" altLang="ja-JP" dirty="0" smtClean="0"/>
              <a:t>Maya Unlimited</a:t>
            </a:r>
            <a:r>
              <a:rPr kumimoji="1" lang="ja-JP" altLang="en-US" dirty="0" smtClean="0"/>
              <a:t>の機能として提供している</a:t>
            </a:r>
            <a:r>
              <a:rPr kumimoji="1" lang="en-US" altLang="ja-JP" dirty="0" smtClean="0"/>
              <a:t>Maya</a:t>
            </a:r>
            <a:r>
              <a:rPr kumimoji="1" lang="en-US" altLang="ja-JP" baseline="0" dirty="0" smtClean="0"/>
              <a:t> </a:t>
            </a:r>
            <a:r>
              <a:rPr kumimoji="1" lang="ja-JP" altLang="en-US" baseline="0" dirty="0" smtClean="0"/>
              <a:t>Ｈａｉｒが挙げられます。</a:t>
            </a:r>
            <a:endParaRPr kumimoji="1" lang="en-US" altLang="ja-JP" baseline="0" dirty="0" smtClean="0"/>
          </a:p>
          <a:p>
            <a:r>
              <a:rPr kumimoji="1" lang="en-US" altLang="ja-JP" baseline="0" dirty="0" smtClean="0"/>
              <a:t>Maya Hair</a:t>
            </a:r>
            <a:r>
              <a:rPr kumimoji="1" lang="ja-JP" altLang="en-US" baseline="0" dirty="0" smtClean="0"/>
              <a:t>では、髪の生成から髪と髪間の衝突判定といった物理シミュレーションまでの幅広い高機能を提供しています。</a:t>
            </a:r>
            <a:endParaRPr kumimoji="1" lang="en-US" altLang="ja-JP" baseline="0" dirty="0" smtClean="0"/>
          </a:p>
          <a:p>
            <a:r>
              <a:rPr kumimoji="1" lang="ja-JP" altLang="en-US" baseline="0" dirty="0" smtClean="0"/>
              <a:t>しかし、製品の購入に数十万円かかり個人が所有するにはコストがかかってしまうというデメリットもあります。</a:t>
            </a:r>
            <a:endParaRPr kumimoji="1" lang="en-US" altLang="ja-JP" baseline="0" dirty="0" smtClean="0"/>
          </a:p>
          <a:p>
            <a:endParaRPr kumimoji="1" lang="en-US" altLang="ja-JP" baseline="0" dirty="0" smtClean="0"/>
          </a:p>
          <a:p>
            <a:endParaRPr kumimoji="1" lang="en-US" altLang="ja-JP" baseline="0" dirty="0" smtClean="0"/>
          </a:p>
          <a:p>
            <a:r>
              <a:rPr kumimoji="1" lang="ja-JP" altLang="en-US" baseline="0" dirty="0" smtClean="0"/>
              <a:t>その他にも髪型に関する研究はいくつか存在するのですが、今回は時間の関係上割愛させていただきます。</a:t>
            </a:r>
            <a:endParaRPr kumimoji="1" lang="en-US" altLang="ja-JP" dirty="0" smtClean="0"/>
          </a:p>
          <a:p>
            <a:endParaRPr kumimoji="1"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最後に提案システムとの比較について説明させていただきます。</a:t>
            </a:r>
            <a:endParaRPr kumimoji="1" lang="en-US" altLang="ja-JP" dirty="0" smtClean="0"/>
          </a:p>
          <a:p>
            <a:endParaRPr kumimoji="1" lang="en-US" altLang="ja-JP" dirty="0" smtClean="0"/>
          </a:p>
          <a:p>
            <a:r>
              <a:rPr kumimoji="1" lang="ja-JP" altLang="en-US" dirty="0" smtClean="0"/>
              <a:t>こちらが今まで述べた関連研究・サービス・製品と提案システムとの比較表になります。</a:t>
            </a:r>
            <a:endParaRPr kumimoji="1" lang="en-US" altLang="ja-JP" dirty="0" smtClean="0"/>
          </a:p>
          <a:p>
            <a:endParaRPr kumimoji="1" lang="en-US" altLang="ja-JP" dirty="0" smtClean="0"/>
          </a:p>
          <a:p>
            <a:r>
              <a:rPr kumimoji="1" lang="ja-JP" altLang="en-US" dirty="0" smtClean="0"/>
              <a:t>提案システムと</a:t>
            </a:r>
            <a:r>
              <a:rPr kumimoji="1" lang="en-US" altLang="ja-JP" dirty="0" smtClean="0"/>
              <a:t>MHM</a:t>
            </a:r>
            <a:r>
              <a:rPr kumimoji="1" lang="ja-JP" altLang="en-US" dirty="0" smtClean="0"/>
              <a:t>との違いは、組み込まれている機能の違いとなります。</a:t>
            </a:r>
            <a:endParaRPr kumimoji="1" lang="en-US" altLang="ja-JP" dirty="0" smtClean="0"/>
          </a:p>
          <a:p>
            <a:endParaRPr kumimoji="1" lang="en-US" altLang="ja-JP" dirty="0" smtClean="0"/>
          </a:p>
          <a:p>
            <a:r>
              <a:rPr kumimoji="1" lang="ja-JP" altLang="en-US" dirty="0" smtClean="0"/>
              <a:t>本研究におけるシステムは、髪型を自由に切ることのできるカット機能の実装を提案していますが、</a:t>
            </a:r>
            <a:r>
              <a:rPr kumimoji="1" lang="en-US" altLang="ja-JP" dirty="0" smtClean="0"/>
              <a:t>MHM</a:t>
            </a:r>
            <a:r>
              <a:rPr kumimoji="1" lang="ja-JP" altLang="en-US" dirty="0" smtClean="0"/>
              <a:t>においてこのようなカット機能はありません。</a:t>
            </a:r>
            <a:endParaRPr kumimoji="1"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次に、一般的な髪のモデリングの分類やその構造について説明させていただきます。</a:t>
            </a:r>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dirty="0" smtClean="0"/>
              <a:t>髪のモデリングに関する研究は、以前からたくさんの研究がおこなわれてきています。</a:t>
            </a:r>
            <a:endParaRPr kumimoji="1" lang="en-US" altLang="ja-JP" dirty="0" smtClean="0"/>
          </a:p>
          <a:p>
            <a:r>
              <a:rPr kumimoji="1" lang="ja-JP" altLang="en-US" dirty="0" smtClean="0"/>
              <a:t>しかし、</a:t>
            </a:r>
            <a:r>
              <a:rPr kumimoji="1" lang="en-US" altLang="ja-JP" dirty="0" smtClean="0"/>
              <a:t>CG</a:t>
            </a:r>
            <a:r>
              <a:rPr kumimoji="1" lang="ja-JP" altLang="en-US" dirty="0" smtClean="0"/>
              <a:t>の技術進歩によってもまだ未解決の問題が存在していて、仮想空間上での完全な</a:t>
            </a:r>
            <a:endParaRPr kumimoji="1" lang="en-US" altLang="ja-JP" dirty="0" smtClean="0"/>
          </a:p>
          <a:p>
            <a:r>
              <a:rPr kumimoji="1" lang="ja-JP" altLang="en-US" dirty="0" smtClean="0"/>
              <a:t>髪の再現というのはほぼ不可能、というのが現状です。</a:t>
            </a:r>
            <a:endParaRPr kumimoji="1" lang="en-US" altLang="ja-JP" dirty="0" smtClean="0"/>
          </a:p>
          <a:p>
            <a:endParaRPr kumimoji="1" lang="en-US" altLang="ja-JP" dirty="0" smtClean="0"/>
          </a:p>
          <a:p>
            <a:r>
              <a:rPr kumimoji="1" lang="ja-JP" altLang="en-US" dirty="0" smtClean="0"/>
              <a:t>また、高品質な髪モデルを生成するためには、膨大な計算量や、高性能なハード</a:t>
            </a:r>
            <a:endParaRPr kumimoji="1" lang="en-US" altLang="ja-JP" dirty="0" smtClean="0"/>
          </a:p>
          <a:p>
            <a:r>
              <a:rPr kumimoji="1" lang="ja-JP" altLang="en-US" dirty="0" smtClean="0"/>
              <a:t>ウェアが必要になってきてコストがかかってしまったり、リアルタイム性に欠けてしまうのも</a:t>
            </a:r>
            <a:endParaRPr kumimoji="1" lang="en-US" altLang="ja-JP" dirty="0" smtClean="0"/>
          </a:p>
          <a:p>
            <a:r>
              <a:rPr kumimoji="1" lang="ja-JP" altLang="en-US" dirty="0" smtClean="0"/>
              <a:t>ボトルネックとなっています。</a:t>
            </a:r>
            <a:endParaRPr kumimoji="1" lang="en-US" altLang="ja-JP" dirty="0" smtClean="0"/>
          </a:p>
          <a:p>
            <a:endParaRPr kumimoji="1" lang="en-US" altLang="ja-JP" dirty="0" smtClean="0"/>
          </a:p>
          <a:p>
            <a:r>
              <a:rPr kumimoji="1" lang="ja-JP" altLang="en-US" dirty="0" smtClean="0"/>
              <a:t>以上のような問題を引き起こす最大の原因としては、やはり髪の構造が挙げられます。直径がわずか</a:t>
            </a:r>
            <a:r>
              <a:rPr kumimoji="1" lang="en-US" altLang="ja-JP" dirty="0" smtClean="0"/>
              <a:t>1</a:t>
            </a:r>
            <a:r>
              <a:rPr kumimoji="1" lang="ja-JP" altLang="en-US" dirty="0" smtClean="0"/>
              <a:t>ミリ未満と非常に薄く、小さく、またその数も</a:t>
            </a:r>
            <a:r>
              <a:rPr kumimoji="1" lang="en-US" altLang="ja-JP" dirty="0" smtClean="0"/>
              <a:t>10</a:t>
            </a:r>
            <a:r>
              <a:rPr kumimoji="1" lang="ja-JP" altLang="en-US" dirty="0" smtClean="0"/>
              <a:t>万本以上と非常に膨大です。また、髪の性質には個人差が激しく、直毛から癖毛、髪の太さ、硬さなど様々な性質が存在し、</a:t>
            </a:r>
            <a:endParaRPr kumimoji="1" lang="en-US" altLang="ja-JP" dirty="0" smtClean="0"/>
          </a:p>
          <a:p>
            <a:r>
              <a:rPr kumimoji="1" lang="ja-JP" altLang="en-US" dirty="0" smtClean="0"/>
              <a:t>このような性質を再現するには、髪モデルに新たなパラメータを設定しなければならない、といった問題もあります。</a:t>
            </a:r>
            <a:endParaRPr kumimoji="1" lang="en-US" altLang="ja-JP" dirty="0" smtClean="0"/>
          </a:p>
          <a:p>
            <a:endParaRPr kumimoji="1" lang="en-US" altLang="ja-JP" dirty="0" smtClean="0"/>
          </a:p>
          <a:p>
            <a:r>
              <a:rPr kumimoji="1" lang="ja-JP" altLang="en-US" dirty="0" smtClean="0"/>
              <a:t>以上が髪のモデリングの概要でして、次にモデリングの分類について説明させていただきます。</a:t>
            </a:r>
            <a:endParaRPr kumimoji="1" lang="en-US" altLang="ja-JP" dirty="0" smtClean="0"/>
          </a:p>
          <a:p>
            <a:endParaRPr kumimoji="1"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また、髪のモデリングは、目的によってヘアスタイリング、へシミュレーション、ヘアレンダリングの</a:t>
            </a:r>
            <a:r>
              <a:rPr kumimoji="1" lang="en-US" altLang="ja-JP" dirty="0" smtClean="0"/>
              <a:t>3</a:t>
            </a:r>
            <a:r>
              <a:rPr kumimoji="1" lang="ja-JP" altLang="en-US" dirty="0" smtClean="0"/>
              <a:t>種類に分類することができます。</a:t>
            </a:r>
            <a:endParaRPr kumimoji="1" lang="en-US" altLang="ja-JP" dirty="0" smtClean="0"/>
          </a:p>
          <a:p>
            <a:endParaRPr kumimoji="1" lang="en-US" altLang="ja-JP" dirty="0" smtClean="0"/>
          </a:p>
          <a:p>
            <a:r>
              <a:rPr kumimoji="1" lang="ja-JP" altLang="en-US" dirty="0" smtClean="0"/>
              <a:t>ヘアスタイリングとは、先に述べましたように頭部モデルの上に髪型を生成したり、編集をすることです。ヘアスタイリングにおける髪型の生成には、パラメトリック曲線や曲面などによる幾何学ベースや物理現象に基づいた物理ベースや現実の髪型の写真から髪型を生成する手法などがあります。</a:t>
            </a:r>
            <a:endParaRPr kumimoji="1" lang="en-US" altLang="ja-JP" dirty="0" smtClean="0"/>
          </a:p>
          <a:p>
            <a:endParaRPr kumimoji="1" lang="en-US" altLang="ja-JP" dirty="0" smtClean="0"/>
          </a:p>
          <a:p>
            <a:endParaRPr kumimoji="1"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ヘアシミュレーションとは、現実における髪の挙動をコンピュータ上で再現することです。</a:t>
            </a:r>
            <a:endParaRPr kumimoji="1" lang="en-US" altLang="ja-JP" dirty="0" smtClean="0"/>
          </a:p>
          <a:p>
            <a:r>
              <a:rPr kumimoji="1" lang="ja-JP" altLang="en-US" dirty="0" smtClean="0"/>
              <a:t>髪の毛に重力や風、摩擦などを考慮してモデル化する必要があります。</a:t>
            </a:r>
            <a:endParaRPr kumimoji="1" lang="en-US" altLang="ja-JP" dirty="0" smtClean="0"/>
          </a:p>
          <a:p>
            <a:r>
              <a:rPr kumimoji="1" lang="ja-JP" altLang="en-US" dirty="0" smtClean="0"/>
              <a:t>髪と髪間や他の物体との衝突判定を行うので、髪の毛一本一本の挙動を計算、モデル化しなければならない。</a:t>
            </a:r>
            <a:endParaRPr kumimoji="1" lang="en-US" altLang="ja-JP" dirty="0" smtClean="0"/>
          </a:p>
          <a:p>
            <a:endParaRPr kumimoji="1" lang="en-US" altLang="ja-JP" dirty="0" smtClean="0"/>
          </a:p>
          <a:p>
            <a:r>
              <a:rPr kumimoji="1" lang="ja-JP" altLang="en-US" dirty="0" smtClean="0"/>
              <a:t>右側のムービーは、アンドリューらによるバネマスモデルによるヘアシミュレーションのデモムービーとなっております。</a:t>
            </a:r>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最後にヘアレンダリングについて説明させていただきます。</a:t>
            </a:r>
            <a:endParaRPr kumimoji="1" lang="en-US" altLang="ja-JP" dirty="0" smtClean="0"/>
          </a:p>
          <a:p>
            <a:endParaRPr kumimoji="1" lang="en-US" altLang="ja-JP" dirty="0" smtClean="0"/>
          </a:p>
          <a:p>
            <a:r>
              <a:rPr kumimoji="1" lang="ja-JP" altLang="en-US" dirty="0" smtClean="0"/>
              <a:t>まず始めにレンダリングとは、</a:t>
            </a:r>
            <a:r>
              <a:rPr kumimoji="1" lang="en-US" altLang="ja-JP" dirty="0" smtClean="0"/>
              <a:t>3</a:t>
            </a:r>
            <a:r>
              <a:rPr kumimoji="1" lang="ja-JP" altLang="en-US" dirty="0" smtClean="0"/>
              <a:t>次元空間上にある物体を</a:t>
            </a:r>
            <a:r>
              <a:rPr kumimoji="1" lang="en-US" altLang="ja-JP" dirty="0" smtClean="0"/>
              <a:t>2</a:t>
            </a:r>
            <a:r>
              <a:rPr kumimoji="1" lang="ja-JP" altLang="en-US" dirty="0" smtClean="0"/>
              <a:t>次元空間であるスクリーン座標への変換の対応付けを行うことです。</a:t>
            </a:r>
            <a:endParaRPr kumimoji="1" lang="en-US" altLang="ja-JP" dirty="0" smtClean="0"/>
          </a:p>
          <a:p>
            <a:r>
              <a:rPr kumimoji="1" lang="ja-JP" altLang="en-US" dirty="0" smtClean="0"/>
              <a:t>視野領域の設定から、色、陰影（シェーディング、シャドウィング）、透明度、光による散乱効果、アンチエイリアシングなどを</a:t>
            </a:r>
            <a:endParaRPr kumimoji="1" lang="en-US" altLang="ja-JP" dirty="0" smtClean="0"/>
          </a:p>
          <a:p>
            <a:r>
              <a:rPr kumimoji="1" lang="ja-JP" altLang="en-US" dirty="0" smtClean="0"/>
              <a:t>考慮する必要があります。</a:t>
            </a:r>
            <a:endParaRPr kumimoji="1" lang="en-US" altLang="ja-JP" dirty="0" smtClean="0"/>
          </a:p>
          <a:p>
            <a:endParaRPr kumimoji="1" lang="en-US" altLang="ja-JP" dirty="0" smtClean="0"/>
          </a:p>
          <a:p>
            <a:r>
              <a:rPr kumimoji="1" lang="ja-JP" altLang="en-US" dirty="0" smtClean="0"/>
              <a:t>右側のムービーはジンクらによる、髪全体に高速な光の多重散乱効果を行うための最適化手法に関する研究のデモムービーになります。</a:t>
            </a:r>
            <a:endParaRPr kumimoji="1"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次に本研究で提案するシステムの概要について説明させていただきます。</a:t>
            </a:r>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まず、始めに本研究における髪モデルの構造にＨａｉｒ</a:t>
            </a:r>
            <a:r>
              <a:rPr kumimoji="1" lang="en-US" altLang="ja-JP" dirty="0" smtClean="0"/>
              <a:t>Cluster</a:t>
            </a:r>
            <a:r>
              <a:rPr kumimoji="1" lang="ja-JP" altLang="en-US" dirty="0" smtClean="0"/>
              <a:t>モデルを導入いたしましたので、このモデルについて説明させていただきます。</a:t>
            </a:r>
            <a:endParaRPr kumimoji="1" lang="en-US" altLang="ja-JP" dirty="0" smtClean="0"/>
          </a:p>
          <a:p>
            <a:endParaRPr kumimoji="1" lang="en-US" altLang="ja-JP" dirty="0" smtClean="0"/>
          </a:p>
          <a:p>
            <a:r>
              <a:rPr kumimoji="1" lang="en-US" altLang="ja-JP" dirty="0" err="1" smtClean="0"/>
              <a:t>HairCluster</a:t>
            </a:r>
            <a:r>
              <a:rPr kumimoji="1" lang="ja-JP" altLang="en-US" dirty="0" smtClean="0"/>
              <a:t>モデルとは、髪の毛を一本一本モデル化するのではなく、文字通り複数の髪の毛をクラスターとしてグルーピングすることで、クラスターの形状が変形したとき、それに追従してクラスター内の髪の毛も形状を変化することが可能になります。複数の髪の毛をグルーピングしてモデル化しておりますので、シミュレーションには不向きなモデルですが、このヘアクラスターモデルによって、計算時間、処理の短縮が期待できます。</a:t>
            </a:r>
            <a:endParaRPr kumimoji="1" lang="en-US" altLang="ja-JP" dirty="0" smtClean="0"/>
          </a:p>
          <a:p>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7500" lnSpcReduction="20000"/>
          </a:bodyPr>
          <a:lstStyle/>
          <a:p>
            <a:r>
              <a:rPr kumimoji="1" lang="ja-JP" altLang="en-US" dirty="0" smtClean="0"/>
              <a:t>こちらの右図は、</a:t>
            </a:r>
            <a:r>
              <a:rPr kumimoji="1" lang="en-US" altLang="ja-JP" dirty="0" smtClean="0"/>
              <a:t>HC</a:t>
            </a:r>
            <a:r>
              <a:rPr kumimoji="1" lang="ja-JP" altLang="en-US" dirty="0" smtClean="0"/>
              <a:t>の構成図となっておりまして、続いて</a:t>
            </a:r>
            <a:r>
              <a:rPr kumimoji="1" lang="en-US" altLang="ja-JP" dirty="0" err="1" smtClean="0"/>
              <a:t>Hair</a:t>
            </a:r>
            <a:r>
              <a:rPr kumimoji="1" lang="en-US" altLang="ja-JP" baseline="0" dirty="0" err="1" smtClean="0"/>
              <a:t>Cluster</a:t>
            </a:r>
            <a:r>
              <a:rPr kumimoji="1" lang="ja-JP" altLang="en-US" baseline="0" dirty="0" smtClean="0"/>
              <a:t>を構成する各要素について説明させていただきます。</a:t>
            </a:r>
            <a:endParaRPr kumimoji="1" lang="en-US" altLang="ja-JP" baseline="0" dirty="0" smtClean="0"/>
          </a:p>
          <a:p>
            <a:endParaRPr kumimoji="1" lang="en-US" altLang="ja-JP" baseline="0" dirty="0" smtClean="0"/>
          </a:p>
          <a:p>
            <a:r>
              <a:rPr kumimoji="1" lang="en-US" altLang="ja-JP" baseline="0" dirty="0" smtClean="0"/>
              <a:t>Skelton Curve</a:t>
            </a:r>
            <a:r>
              <a:rPr kumimoji="1" lang="ja-JP" altLang="en-US" baseline="0" dirty="0" smtClean="0"/>
              <a:t>は、</a:t>
            </a:r>
            <a:r>
              <a:rPr kumimoji="1" lang="en-US" altLang="ja-JP" baseline="0" dirty="0" err="1" smtClean="0"/>
              <a:t>HairCluster</a:t>
            </a:r>
            <a:r>
              <a:rPr kumimoji="1" lang="ja-JP" altLang="en-US" baseline="0" dirty="0" smtClean="0"/>
              <a:t>の中心に位置していて、この</a:t>
            </a:r>
            <a:r>
              <a:rPr kumimoji="1" lang="en-US" altLang="ja-JP" baseline="0" dirty="0" err="1" smtClean="0"/>
              <a:t>SkeltonCurce</a:t>
            </a:r>
            <a:r>
              <a:rPr kumimoji="1" lang="ja-JP" altLang="en-US" baseline="0" dirty="0" smtClean="0"/>
              <a:t>が変形することでヘアクラスター全体の形状も変形します。本研究では、</a:t>
            </a:r>
            <a:r>
              <a:rPr kumimoji="1" lang="en-US" altLang="ja-JP" baseline="0" dirty="0" smtClean="0"/>
              <a:t>SC</a:t>
            </a:r>
            <a:r>
              <a:rPr kumimoji="1" lang="ja-JP" altLang="en-US" baseline="0" dirty="0" smtClean="0"/>
              <a:t>をＢスプライン曲線で定義しています。</a:t>
            </a:r>
            <a:endParaRPr kumimoji="1" lang="en-US" altLang="ja-JP" baseline="0" dirty="0" smtClean="0"/>
          </a:p>
          <a:p>
            <a:endParaRPr kumimoji="1" lang="en-US" altLang="ja-JP" baseline="0" dirty="0" smtClean="0"/>
          </a:p>
          <a:p>
            <a:r>
              <a:rPr kumimoji="1" lang="en-US" altLang="ja-JP" dirty="0" smtClean="0"/>
              <a:t>Contour</a:t>
            </a:r>
            <a:r>
              <a:rPr kumimoji="1" lang="en-US" altLang="ja-JP" baseline="0" dirty="0" smtClean="0"/>
              <a:t> Function(CF)</a:t>
            </a:r>
            <a:r>
              <a:rPr kumimoji="1" lang="ja-JP" altLang="en-US" baseline="0" dirty="0" smtClean="0"/>
              <a:t>は、</a:t>
            </a:r>
            <a:r>
              <a:rPr kumimoji="1" lang="en-US" altLang="ja-JP" baseline="0" dirty="0" err="1" smtClean="0"/>
              <a:t>HairCluster</a:t>
            </a:r>
            <a:r>
              <a:rPr kumimoji="1" lang="ja-JP" altLang="en-US" baseline="0" dirty="0" smtClean="0"/>
              <a:t>の輪郭を定義しています。</a:t>
            </a:r>
            <a:r>
              <a:rPr kumimoji="1" lang="en-US" altLang="ja-JP" baseline="0" dirty="0" smtClean="0"/>
              <a:t>HC</a:t>
            </a:r>
            <a:r>
              <a:rPr kumimoji="1" lang="ja-JP" altLang="en-US" baseline="0" dirty="0" smtClean="0"/>
              <a:t>内に存在する髪の毛は、全てこの</a:t>
            </a:r>
            <a:r>
              <a:rPr kumimoji="1" lang="en-US" altLang="ja-JP" baseline="0" dirty="0" smtClean="0"/>
              <a:t>CF</a:t>
            </a:r>
            <a:r>
              <a:rPr kumimoji="1" lang="ja-JP" altLang="en-US" baseline="0" dirty="0" smtClean="0"/>
              <a:t>内に構築されます。</a:t>
            </a:r>
            <a:endParaRPr kumimoji="1" lang="en-US" altLang="ja-JP" baseline="0" dirty="0" smtClean="0"/>
          </a:p>
          <a:p>
            <a:r>
              <a:rPr kumimoji="1" lang="ja-JP" altLang="en-US" baseline="0" dirty="0" smtClean="0"/>
              <a:t>ＣＦはＳＣ上の任意のパラメータ</a:t>
            </a:r>
            <a:r>
              <a:rPr kumimoji="1" lang="ja-JP" altLang="en-US" baseline="0" dirty="0" err="1" smtClean="0"/>
              <a:t>ｔ</a:t>
            </a:r>
            <a:r>
              <a:rPr kumimoji="1" lang="ja-JP" altLang="en-US" baseline="0" dirty="0" smtClean="0"/>
              <a:t>における法線ベクトル</a:t>
            </a:r>
            <a:r>
              <a:rPr kumimoji="1" lang="en-US" altLang="ja-JP" baseline="0" dirty="0" err="1" smtClean="0"/>
              <a:t>Nt</a:t>
            </a:r>
            <a:r>
              <a:rPr kumimoji="1" lang="ja-JP" altLang="en-US" baseline="0" dirty="0" smtClean="0"/>
              <a:t>に平行な平面上に構成されます。</a:t>
            </a:r>
            <a:endParaRPr kumimoji="1" lang="en-US" altLang="ja-JP" baseline="0" dirty="0" smtClean="0"/>
          </a:p>
          <a:p>
            <a:endParaRPr kumimoji="1" lang="en-US" altLang="ja-JP" baseline="0" dirty="0" smtClean="0"/>
          </a:p>
          <a:p>
            <a:r>
              <a:rPr kumimoji="1" lang="en-US" altLang="ja-JP" dirty="0" smtClean="0"/>
              <a:t>Hair</a:t>
            </a:r>
            <a:r>
              <a:rPr kumimoji="1" lang="en-US" altLang="ja-JP" baseline="0" dirty="0" smtClean="0"/>
              <a:t> Strand</a:t>
            </a:r>
            <a:r>
              <a:rPr kumimoji="1" lang="ja-JP" altLang="en-US" baseline="0" dirty="0" smtClean="0"/>
              <a:t>（</a:t>
            </a:r>
            <a:r>
              <a:rPr kumimoji="1" lang="en-US" altLang="ja-JP" baseline="0" dirty="0" smtClean="0"/>
              <a:t>HS</a:t>
            </a:r>
            <a:r>
              <a:rPr kumimoji="1" lang="ja-JP" altLang="en-US" baseline="0" dirty="0" smtClean="0"/>
              <a:t>）は、髪の毛の一本を定義していまして、ポリライン（折れ線）として表現されます。</a:t>
            </a:r>
            <a:r>
              <a:rPr kumimoji="1" lang="en-US" altLang="ja-JP" baseline="0" dirty="0" smtClean="0"/>
              <a:t>HS</a:t>
            </a:r>
            <a:r>
              <a:rPr kumimoji="1" lang="ja-JP" altLang="en-US" baseline="0" dirty="0" smtClean="0"/>
              <a:t>が持つ値は、</a:t>
            </a:r>
            <a:r>
              <a:rPr kumimoji="1" lang="en-US" altLang="ja-JP" baseline="0" dirty="0" smtClean="0"/>
              <a:t>CF</a:t>
            </a:r>
            <a:r>
              <a:rPr kumimoji="1" lang="ja-JP" altLang="en-US" baseline="0" dirty="0" smtClean="0"/>
              <a:t>平面上における極座標値となります。</a:t>
            </a:r>
            <a:endParaRPr kumimoji="1" lang="en-US" altLang="ja-JP" baseline="0" dirty="0" smtClean="0"/>
          </a:p>
          <a:p>
            <a:endParaRPr kumimoji="1" lang="en-US" altLang="ja-JP" baseline="0" dirty="0" smtClean="0"/>
          </a:p>
          <a:p>
            <a:r>
              <a:rPr kumimoji="1" lang="ja-JP" altLang="en-US" baseline="0" dirty="0" smtClean="0"/>
              <a:t>この</a:t>
            </a:r>
            <a:r>
              <a:rPr kumimoji="1" lang="en-US" altLang="ja-JP" baseline="0" dirty="0" smtClean="0"/>
              <a:t>Hair Cluster</a:t>
            </a:r>
            <a:r>
              <a:rPr kumimoji="1" lang="ja-JP" altLang="en-US" baseline="0" dirty="0" smtClean="0"/>
              <a:t>を式で表わしますとこのように表現することができます。ここで、シグマ記号はクラスター内に存在する全ての</a:t>
            </a:r>
            <a:r>
              <a:rPr kumimoji="1" lang="en-US" altLang="ja-JP" baseline="0" dirty="0" smtClean="0"/>
              <a:t>Hair Cluster</a:t>
            </a:r>
            <a:r>
              <a:rPr kumimoji="1" lang="ja-JP" altLang="en-US" baseline="0" dirty="0" smtClean="0"/>
              <a:t>を表しています。</a:t>
            </a:r>
            <a:endParaRPr kumimoji="1" lang="en-US" altLang="ja-JP"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本日の発表の流れは以下のようになっております。</a:t>
            </a:r>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lang="ja-JP" altLang="en-US" dirty="0" smtClean="0"/>
              <a:t>次に提案システムに</a:t>
            </a:r>
            <a:r>
              <a:rPr kumimoji="1" lang="ja-JP" altLang="en-US" dirty="0" smtClean="0"/>
              <a:t>おける機能について</a:t>
            </a:r>
            <a:r>
              <a:rPr lang="ja-JP" altLang="en-US" dirty="0" smtClean="0"/>
              <a:t>説明</a:t>
            </a:r>
            <a:r>
              <a:rPr kumimoji="1" lang="ja-JP" altLang="en-US" dirty="0" smtClean="0"/>
              <a:t>させて</a:t>
            </a:r>
            <a:r>
              <a:rPr lang="ja-JP" altLang="en-US" dirty="0" smtClean="0"/>
              <a:t>いただきます。</a:t>
            </a:r>
            <a:endParaRPr lang="en-US" altLang="ja-JP" dirty="0" smtClean="0"/>
          </a:p>
          <a:p>
            <a:endParaRPr kumimoji="1" lang="en-US" altLang="ja-JP" dirty="0" smtClean="0"/>
          </a:p>
          <a:p>
            <a:r>
              <a:rPr kumimoji="1" lang="ja-JP" altLang="en-US" dirty="0" smtClean="0"/>
              <a:t>提案システムでは、次の</a:t>
            </a:r>
            <a:r>
              <a:rPr kumimoji="1" lang="en-US" altLang="ja-JP" dirty="0" smtClean="0"/>
              <a:t>4</a:t>
            </a:r>
            <a:r>
              <a:rPr kumimoji="1" lang="ja-JP" altLang="en-US" dirty="0" err="1" smtClean="0"/>
              <a:t>つの</a:t>
            </a:r>
            <a:r>
              <a:rPr kumimoji="1" lang="ja-JP" altLang="en-US" dirty="0" smtClean="0"/>
              <a:t>機能を実装していきます。</a:t>
            </a:r>
            <a:endParaRPr kumimoji="1" lang="en-US" altLang="ja-JP" dirty="0" smtClean="0"/>
          </a:p>
          <a:p>
            <a:endParaRPr kumimoji="1" lang="en-US" altLang="ja-JP" dirty="0" smtClean="0"/>
          </a:p>
          <a:p>
            <a:r>
              <a:rPr kumimoji="1" lang="ja-JP" altLang="en-US" dirty="0" smtClean="0"/>
              <a:t>一つ目はヘアスタイリングシステム機能です。これは本研究の根底にある目的ですので、必須機能となります。複数のヘアクラスターによって髪型を生成、マウス操作による形状の変形を実現します。</a:t>
            </a:r>
            <a:endParaRPr kumimoji="1" lang="en-US" altLang="ja-JP" dirty="0" smtClean="0"/>
          </a:p>
          <a:p>
            <a:endParaRPr kumimoji="1" lang="en-US" altLang="ja-JP" dirty="0" smtClean="0"/>
          </a:p>
          <a:p>
            <a:r>
              <a:rPr kumimoji="1" lang="ja-JP" altLang="en-US" dirty="0" smtClean="0"/>
              <a:t>二つ目はカット機能です。これは、ユーザが生成した髪型の一部分を自由にカットすることのできる機能を実装したいと考えています。</a:t>
            </a:r>
            <a:endParaRPr kumimoji="1" lang="en-US" altLang="ja-JP" dirty="0" smtClean="0"/>
          </a:p>
          <a:p>
            <a:endParaRPr kumimoji="1" lang="en-US" altLang="ja-JP" dirty="0" smtClean="0"/>
          </a:p>
          <a:p>
            <a:r>
              <a:rPr kumimoji="1" lang="ja-JP" altLang="en-US" dirty="0" smtClean="0"/>
              <a:t>三つ目はカラーリングです。現実における髪の毛を再現する機能となります。まだ、完全に実装アルゴリズムが決定したわけではないですが、部分的なカラーリングなどの実装も考えています。</a:t>
            </a:r>
            <a:endParaRPr kumimoji="1" lang="en-US" altLang="ja-JP" dirty="0" smtClean="0"/>
          </a:p>
          <a:p>
            <a:endParaRPr kumimoji="1" lang="en-US" altLang="ja-JP" dirty="0" smtClean="0"/>
          </a:p>
          <a:p>
            <a:r>
              <a:rPr kumimoji="1" lang="ja-JP" altLang="en-US" dirty="0" smtClean="0"/>
              <a:t>四つ目はカーリングです。これは髪の毛の癖を新たなパラメータを設定することで表現したいと思っています。</a:t>
            </a:r>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次に提案システムの概要について説明させていただきます。</a:t>
            </a:r>
            <a:endParaRPr kumimoji="1" lang="en-US" altLang="ja-JP" dirty="0" smtClean="0"/>
          </a:p>
          <a:p>
            <a:endParaRPr kumimoji="1" lang="en-US" altLang="ja-JP" dirty="0" smtClean="0"/>
          </a:p>
          <a:p>
            <a:r>
              <a:rPr kumimoji="1" lang="ja-JP" altLang="en-US" dirty="0" smtClean="0"/>
              <a:t>まず始めに、髪型を生成する頭部モデルを入力します。本研究では、個人の顔の復元までは実装いたしませんので、今回はオブジェクト形式のサンプルデータを入力とします。</a:t>
            </a:r>
            <a:endParaRPr kumimoji="1" lang="en-US" altLang="ja-JP" dirty="0" smtClean="0"/>
          </a:p>
          <a:p>
            <a:endParaRPr kumimoji="1" lang="en-US" altLang="ja-JP" dirty="0" smtClean="0"/>
          </a:p>
          <a:p>
            <a:r>
              <a:rPr kumimoji="1" lang="ja-JP" altLang="en-US" dirty="0" smtClean="0"/>
              <a:t>次に、ヘアクラスターを適宜、頭部モデル上に生成して、髪型を生成します。この時重要になるのが、頭部モデル上に如何に適切にマッピングを実行するかです。法線ベクトルの利用や</a:t>
            </a:r>
            <a:r>
              <a:rPr kumimoji="1" lang="en-US" altLang="ja-JP" dirty="0" err="1" smtClean="0"/>
              <a:t>uv</a:t>
            </a:r>
            <a:r>
              <a:rPr kumimoji="1" lang="ja-JP" altLang="en-US" dirty="0" smtClean="0"/>
              <a:t>座標系に変換する必要があると考えています。</a:t>
            </a:r>
            <a:endParaRPr kumimoji="1" lang="en-US" altLang="ja-JP" dirty="0" smtClean="0"/>
          </a:p>
          <a:p>
            <a:endParaRPr kumimoji="1" lang="en-US" altLang="ja-JP" dirty="0" smtClean="0"/>
          </a:p>
          <a:p>
            <a:r>
              <a:rPr kumimoji="1" lang="ja-JP" altLang="en-US" dirty="0" smtClean="0"/>
              <a:t>そして、ユーザによる髪型のＨＣ形状の変形や、カットなどの編集を適宜行い、最終的な髪型を決定いたします。</a:t>
            </a:r>
            <a:endParaRPr kumimoji="1" lang="en-US" altLang="ja-JP" dirty="0" smtClean="0"/>
          </a:p>
          <a:p>
            <a:endParaRPr kumimoji="1" lang="en-US" altLang="ja-JP" dirty="0" smtClean="0"/>
          </a:p>
          <a:p>
            <a:r>
              <a:rPr kumimoji="1" lang="ja-JP" altLang="en-US" dirty="0" smtClean="0"/>
              <a:t>以上が提案システムによる、システムの概要と処理の流れになります。</a:t>
            </a:r>
            <a:endParaRPr kumimoji="1"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続いて、現在までの実装状況について説明させていただきます。</a:t>
            </a:r>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実行環境は次のようになります。</a:t>
            </a:r>
            <a:endParaRPr kumimoji="1" lang="en-US" altLang="ja-JP" dirty="0" smtClean="0"/>
          </a:p>
          <a:p>
            <a:r>
              <a:rPr kumimoji="1" lang="ja-JP" altLang="en-US" dirty="0" smtClean="0"/>
              <a:t>開発環境として、</a:t>
            </a:r>
            <a:r>
              <a:rPr kumimoji="1" lang="en-US" altLang="ja-JP" dirty="0" smtClean="0"/>
              <a:t>Visual C#2008 Express Edition</a:t>
            </a:r>
          </a:p>
          <a:p>
            <a:r>
              <a:rPr kumimoji="1" lang="ja-JP" altLang="en-US" dirty="0" smtClean="0"/>
              <a:t>グラフィックライブラリとして</a:t>
            </a:r>
            <a:r>
              <a:rPr kumimoji="1" lang="en-US" altLang="ja-JP" dirty="0" smtClean="0"/>
              <a:t>OpenGL</a:t>
            </a:r>
            <a:r>
              <a:rPr kumimoji="1" lang="ja-JP" altLang="en-US" dirty="0" smtClean="0"/>
              <a:t>を導入しました。</a:t>
            </a:r>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a:t>
            </a:r>
            <a:r>
              <a:rPr kumimoji="1" lang="en-US" altLang="ja-JP" dirty="0" smtClean="0"/>
              <a:t>C#</a:t>
            </a:r>
            <a:r>
              <a:rPr kumimoji="1" lang="ja-JP" altLang="en-US" dirty="0" smtClean="0"/>
              <a:t>において</a:t>
            </a:r>
            <a:r>
              <a:rPr kumimoji="1" lang="en-US" altLang="ja-JP" dirty="0" err="1" smtClean="0"/>
              <a:t>openGL</a:t>
            </a:r>
            <a:r>
              <a:rPr kumimoji="1" lang="ja-JP" altLang="en-US" dirty="0" smtClean="0"/>
              <a:t>アプリケーションを使用するのに</a:t>
            </a:r>
            <a:r>
              <a:rPr kumimoji="1" lang="en-US" altLang="ja-JP" dirty="0" err="1" smtClean="0"/>
              <a:t>hisui</a:t>
            </a:r>
            <a:r>
              <a:rPr kumimoji="1" lang="ja-JP" altLang="en-US" dirty="0" smtClean="0"/>
              <a:t>を使用しました。</a:t>
            </a:r>
            <a:endParaRPr kumimoji="1" lang="en-US" altLang="ja-JP" dirty="0" smtClean="0"/>
          </a:p>
          <a:p>
            <a:endParaRPr kumimoji="1" lang="en-US" altLang="ja-JP" dirty="0" smtClean="0"/>
          </a:p>
          <a:p>
            <a:r>
              <a:rPr kumimoji="1" lang="en-US" altLang="ja-JP" dirty="0" err="1" smtClean="0"/>
              <a:t>Hisiu</a:t>
            </a:r>
            <a:r>
              <a:rPr kumimoji="1" lang="ja-JP" altLang="en-US" dirty="0" smtClean="0"/>
              <a:t>は株式会社カタッチが無償で提供している、</a:t>
            </a:r>
            <a:r>
              <a:rPr kumimoji="1" lang="en-US" altLang="ja-JP" dirty="0" smtClean="0"/>
              <a:t>C#</a:t>
            </a:r>
            <a:r>
              <a:rPr kumimoji="1" lang="ja-JP" altLang="en-US" dirty="0" smtClean="0"/>
              <a:t>による</a:t>
            </a:r>
            <a:r>
              <a:rPr kumimoji="1" lang="en-US" altLang="ja-JP" dirty="0" err="1" smtClean="0"/>
              <a:t>openGL</a:t>
            </a:r>
            <a:r>
              <a:rPr kumimoji="1" lang="ja-JP" altLang="en-US" dirty="0" smtClean="0"/>
              <a:t>を扱うためのフレームワークとなっています。</a:t>
            </a:r>
            <a:endParaRPr kumimoji="1" lang="en-US" altLang="ja-JP" dirty="0" smtClean="0"/>
          </a:p>
          <a:p>
            <a:r>
              <a:rPr kumimoji="1" lang="ja-JP" altLang="en-US" dirty="0" smtClean="0"/>
              <a:t>一部の</a:t>
            </a:r>
            <a:r>
              <a:rPr kumimoji="1" lang="en-US" altLang="ja-JP" dirty="0" smtClean="0"/>
              <a:t>API</a:t>
            </a:r>
            <a:r>
              <a:rPr kumimoji="1" lang="ja-JP" altLang="en-US" dirty="0" smtClean="0"/>
              <a:t>がオープンソースとなっています。</a:t>
            </a:r>
            <a:r>
              <a:rPr kumimoji="1" lang="en-US" altLang="ja-JP" dirty="0" err="1" smtClean="0"/>
              <a:t>Obj</a:t>
            </a:r>
            <a:r>
              <a:rPr kumimoji="1" lang="ja-JP" altLang="en-US" dirty="0" smtClean="0"/>
              <a:t>形式や</a:t>
            </a:r>
            <a:r>
              <a:rPr kumimoji="1" lang="en-US" altLang="ja-JP" dirty="0" smtClean="0"/>
              <a:t>STL</a:t>
            </a:r>
            <a:r>
              <a:rPr kumimoji="1" lang="ja-JP" altLang="en-US" dirty="0" smtClean="0"/>
              <a:t>形式などのフォーマットに対応しています。</a:t>
            </a:r>
            <a:endParaRPr kumimoji="1" lang="en-US" altLang="ja-JP" dirty="0" smtClean="0"/>
          </a:p>
          <a:p>
            <a:endParaRPr kumimoji="1" lang="en-US" altLang="ja-JP" dirty="0" smtClean="0"/>
          </a:p>
          <a:p>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最後にまとめと今後について述べさせていただきます。</a:t>
            </a:r>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本研究では、提案するヘアスタイリングシステムの最終的な目標を明確化しました。</a:t>
            </a:r>
            <a:endParaRPr kumimoji="1" lang="en-US" altLang="ja-JP" dirty="0" smtClean="0"/>
          </a:p>
          <a:p>
            <a:endParaRPr kumimoji="1" lang="en-US" altLang="ja-JP" dirty="0" smtClean="0"/>
          </a:p>
          <a:p>
            <a:r>
              <a:rPr kumimoji="1" lang="ja-JP" altLang="en-US" dirty="0" smtClean="0"/>
              <a:t>そして、インタラクティブなヘアスタイリングシステムの概要、機能の詳細を提案しました。</a:t>
            </a:r>
            <a:endParaRPr kumimoji="1" lang="en-US" altLang="ja-JP" dirty="0" smtClean="0"/>
          </a:p>
          <a:p>
            <a:endParaRPr kumimoji="1" lang="en-US" altLang="ja-JP" dirty="0" smtClean="0"/>
          </a:p>
          <a:p>
            <a:r>
              <a:rPr kumimoji="1" lang="ja-JP" altLang="en-US" dirty="0" smtClean="0"/>
              <a:t>現段階において、平面上におけるヘアクラスターの形状変化をおおむね実装しました。</a:t>
            </a:r>
            <a:endParaRPr kumimoji="1" lang="en-US" altLang="ja-JP" dirty="0" smtClean="0"/>
          </a:p>
          <a:p>
            <a:endParaRPr kumimoji="1" lang="en-US" altLang="ja-JP" dirty="0" smtClean="0"/>
          </a:p>
          <a:p>
            <a:endParaRPr kumimoji="1" lang="en-US" altLang="ja-JP"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今後の課題としましては、</a:t>
            </a:r>
            <a:endParaRPr kumimoji="1" lang="en-US" altLang="ja-JP" dirty="0" smtClean="0"/>
          </a:p>
          <a:p>
            <a:r>
              <a:rPr kumimoji="1" lang="ja-JP" altLang="en-US" dirty="0" smtClean="0"/>
              <a:t>まずは、随時システムの実装を進めていきたいと思います。</a:t>
            </a:r>
            <a:endParaRPr kumimoji="1" lang="en-US" altLang="ja-JP" dirty="0" smtClean="0"/>
          </a:p>
          <a:p>
            <a:r>
              <a:rPr kumimoji="1" lang="ja-JP" altLang="en-US" dirty="0" smtClean="0"/>
              <a:t>具体的な実装の計画としては、まず始めに頭部へのマッピングを行い、次に各編集機能のアルゴリズムを考案したり、</a:t>
            </a:r>
            <a:r>
              <a:rPr kumimoji="1" lang="en-US" altLang="ja-JP" dirty="0" smtClean="0"/>
              <a:t>UI</a:t>
            </a:r>
            <a:r>
              <a:rPr kumimoji="1" lang="ja-JP" altLang="en-US" dirty="0" smtClean="0"/>
              <a:t>の設計などを行いたいと考えています。</a:t>
            </a:r>
            <a:endParaRPr kumimoji="1" lang="en-US" altLang="ja-JP" dirty="0" smtClean="0"/>
          </a:p>
          <a:p>
            <a:endParaRPr kumimoji="1" lang="en-US" altLang="ja-JP" dirty="0" smtClean="0"/>
          </a:p>
          <a:p>
            <a:r>
              <a:rPr kumimoji="1" lang="ja-JP" altLang="en-US" dirty="0" smtClean="0"/>
              <a:t>また、評価手法も考案しなければならないと考えております。システムのユーザビリティを評価するのか性能や精度を評価するのかといった批評家する対象と手法を明確にしていきたい</a:t>
            </a:r>
            <a:r>
              <a:rPr kumimoji="1" lang="ja-JP" altLang="en-US" smtClean="0"/>
              <a:t>と思っています。</a:t>
            </a:r>
            <a:endParaRPr kumimoji="1" lang="en-US" altLang="ja-JP"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それでは、始めに研究の背景と目的について説明させていただきます。</a:t>
            </a:r>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髪というのは、人物の個性は勿論のこと、感情や、動作などを表現するのに重要な要素となります。</a:t>
            </a:r>
            <a:endParaRPr kumimoji="1" lang="en-US" altLang="ja-JP" dirty="0" smtClean="0"/>
          </a:p>
          <a:p>
            <a:r>
              <a:rPr kumimoji="1" lang="ja-JP" altLang="en-US" dirty="0" smtClean="0"/>
              <a:t>例えば、アニメーションなどにおいては、髪を逆さまになびいている様子などからキャラクターが驚いている感情を表現できます。</a:t>
            </a:r>
            <a:endParaRPr kumimoji="1" lang="en-US" altLang="ja-JP" dirty="0" smtClean="0"/>
          </a:p>
          <a:p>
            <a:r>
              <a:rPr kumimoji="1" lang="ja-JP" altLang="en-US" dirty="0" smtClean="0"/>
              <a:t>また、髪をダイナミックになびかせることで、その人物は走ったり、ジャンプなどの躍動感ある動作を表現することも可能になります。</a:t>
            </a:r>
            <a:endParaRPr kumimoji="1" lang="en-US" altLang="ja-JP" dirty="0" smtClean="0"/>
          </a:p>
          <a:p>
            <a:endParaRPr kumimoji="1" lang="en-US" altLang="ja-JP" dirty="0" smtClean="0"/>
          </a:p>
          <a:p>
            <a:endParaRPr kumimoji="1" lang="en-US" altLang="ja-JP" dirty="0" smtClean="0"/>
          </a:p>
          <a:p>
            <a:r>
              <a:rPr kumimoji="1" lang="ja-JP" altLang="en-US" dirty="0" smtClean="0"/>
              <a:t>私たちが、一般に髪型を選択するには、専門雑誌の中から自分の望む髪型を選択するか、もしくは自分の頭で想像して口頭で、美容師などに伝える、のどちらかになります。</a:t>
            </a:r>
            <a:endParaRPr kumimoji="1"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そこで、自分の期待していた髪型とカット後の髪型と違っていた、という経験をしたことはないでしょうか？</a:t>
            </a:r>
            <a:endParaRPr kumimoji="1" lang="en-US" altLang="ja-JP" dirty="0" smtClean="0"/>
          </a:p>
          <a:p>
            <a:endParaRPr kumimoji="1" lang="en-US" altLang="ja-JP" dirty="0" smtClean="0"/>
          </a:p>
          <a:p>
            <a:r>
              <a:rPr kumimoji="1" lang="ja-JP" altLang="en-US" dirty="0" smtClean="0"/>
              <a:t>実際、私も何度か経験したことがあります。</a:t>
            </a:r>
            <a:endParaRPr kumimoji="1" lang="en-US" altLang="ja-JP" dirty="0" smtClean="0"/>
          </a:p>
          <a:p>
            <a:endParaRPr kumimoji="1" lang="en-US" altLang="ja-JP" dirty="0" smtClean="0"/>
          </a:p>
          <a:p>
            <a:r>
              <a:rPr kumimoji="1" lang="ja-JP" altLang="en-US" dirty="0" smtClean="0"/>
              <a:t>このような原因として考えられることは</a:t>
            </a:r>
            <a:endParaRPr kumimoji="1" lang="en-US" altLang="ja-JP" dirty="0" smtClean="0"/>
          </a:p>
          <a:p>
            <a:r>
              <a:rPr kumimoji="1" lang="ja-JP" altLang="en-US" dirty="0" smtClean="0"/>
              <a:t>雑誌の場合ですと、雑誌に掲載されている写真は、そのほとんどが正面（よくてサイドや後ろ）の</a:t>
            </a:r>
            <a:r>
              <a:rPr kumimoji="1" lang="en-US" altLang="ja-JP" dirty="0" smtClean="0"/>
              <a:t>2</a:t>
            </a:r>
            <a:r>
              <a:rPr kumimoji="1" lang="ja-JP" altLang="en-US" dirty="0" smtClean="0"/>
              <a:t>次元の写真のみですので、髪型の全体像を把握する情報が少ないことが挙げられます。</a:t>
            </a:r>
            <a:endParaRPr kumimoji="1" lang="en-US" altLang="ja-JP" dirty="0" smtClean="0"/>
          </a:p>
          <a:p>
            <a:r>
              <a:rPr kumimoji="1" lang="ja-JP" altLang="en-US" dirty="0" smtClean="0"/>
              <a:t>また、モデルの顔が自分の顔とは異なるために、自分にその髪型が合っているかの判断が困難である、といったことも挙げられます。</a:t>
            </a:r>
            <a:endParaRPr kumimoji="1" lang="en-US" altLang="ja-JP" dirty="0" smtClean="0"/>
          </a:p>
          <a:p>
            <a:endParaRPr kumimoji="1" lang="en-US" altLang="ja-JP" dirty="0" smtClean="0"/>
          </a:p>
          <a:p>
            <a:r>
              <a:rPr kumimoji="1" lang="ja-JP" altLang="en-US" dirty="0" smtClean="0"/>
              <a:t>また口頭ですと、自分の望んでいる髪型のイメージを相手に伝えるための表現力や、髪を切ってもらう相手側の自分が伝えた内容を解釈したり想像したりする力に</a:t>
            </a:r>
            <a:endParaRPr kumimoji="1" lang="en-US" altLang="ja-JP" dirty="0" smtClean="0"/>
          </a:p>
          <a:p>
            <a:r>
              <a:rPr kumimoji="1" lang="ja-JP" altLang="en-US" dirty="0" smtClean="0"/>
              <a:t>カット後の髪型が依存してしまう、といった問題があります。</a:t>
            </a:r>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dirty="0" smtClean="0"/>
              <a:t>そのような問題に対する解決策として、</a:t>
            </a:r>
            <a:r>
              <a:rPr kumimoji="1" lang="en-US" altLang="ja-JP" dirty="0" smtClean="0"/>
              <a:t>3</a:t>
            </a:r>
            <a:r>
              <a:rPr kumimoji="1" lang="ja-JP" altLang="en-US" dirty="0" smtClean="0"/>
              <a:t>次元空間上で、ユーザの望む髪型を生成するシステムが必要ではないかと考えてられていて、髪型に関する研究も行われてきました。（今後このようなシステムをヘアスタイリングシステムと呼ぶ）</a:t>
            </a:r>
            <a:endParaRPr kumimoji="1" lang="en-US" altLang="ja-JP" dirty="0" smtClean="0"/>
          </a:p>
          <a:p>
            <a:endParaRPr kumimoji="1" lang="en-US" altLang="ja-JP" dirty="0" smtClean="0"/>
          </a:p>
          <a:p>
            <a:r>
              <a:rPr kumimoji="1" lang="ja-JP" altLang="en-US" dirty="0" smtClean="0"/>
              <a:t>本研究では、このような背景から、</a:t>
            </a:r>
            <a:r>
              <a:rPr kumimoji="1" lang="en-US" altLang="ja-JP" dirty="0" smtClean="0"/>
              <a:t>3</a:t>
            </a:r>
            <a:r>
              <a:rPr kumimoji="1" lang="ja-JP" altLang="en-US" dirty="0" smtClean="0"/>
              <a:t>次元空間上に髪型を生成、提示するだけではなくさらにそこからユーザが髪型を簡単にインタラクティブに編集が可能となるヘアスタイリングシステムを提案・開発を行っていきたいと思います。</a:t>
            </a:r>
            <a:endParaRPr kumimoji="1" lang="en-US" altLang="ja-JP" dirty="0" smtClean="0"/>
          </a:p>
          <a:p>
            <a:endParaRPr kumimoji="1" lang="en-US" altLang="ja-JP" dirty="0" smtClean="0"/>
          </a:p>
          <a:p>
            <a:r>
              <a:rPr kumimoji="1" lang="ja-JP" altLang="en-US" dirty="0" smtClean="0"/>
              <a:t>本研究のシステムによって、</a:t>
            </a:r>
            <a:r>
              <a:rPr kumimoji="1" lang="en-US" altLang="ja-JP" dirty="0" smtClean="0"/>
              <a:t>3</a:t>
            </a:r>
            <a:r>
              <a:rPr kumimoji="1" lang="ja-JP" altLang="en-US" dirty="0" smtClean="0"/>
              <a:t>次元空間上のどの方角からも髪型を見ることができて、髪型の全体像を把握しやすくなり、個人と髪を切ってもらう相手との間に生じる問題などを防ぐことができる、と考えています。また、ユーザによる編集によって、新たな髪型の作成が可能になり、ヘアスタイリングの幅を広げることもできることも期待できます。</a:t>
            </a:r>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予想される質問</a:t>
            </a:r>
            <a:r>
              <a:rPr kumimoji="1" lang="en-US" altLang="ja-JP" dirty="0" smtClean="0"/>
              <a:t>】</a:t>
            </a:r>
          </a:p>
          <a:p>
            <a:r>
              <a:rPr kumimoji="1" lang="ja-JP" altLang="en-US" dirty="0" smtClean="0"/>
              <a:t>インタラクティブである意味はあるのか？</a:t>
            </a:r>
            <a:endParaRPr kumimoji="1" lang="en-US" altLang="ja-JP" dirty="0" smtClean="0"/>
          </a:p>
          <a:p>
            <a:r>
              <a:rPr kumimoji="1" lang="en-US" altLang="ja-JP" dirty="0" smtClean="0"/>
              <a:t>【</a:t>
            </a:r>
            <a:r>
              <a:rPr kumimoji="1" lang="ja-JP" altLang="en-US" dirty="0" smtClean="0"/>
              <a:t>回答例</a:t>
            </a:r>
            <a:r>
              <a:rPr kumimoji="1" lang="en-US" altLang="ja-JP" dirty="0" smtClean="0"/>
              <a:t>】</a:t>
            </a:r>
          </a:p>
          <a:p>
            <a:r>
              <a:rPr kumimoji="1" lang="ja-JP" altLang="en-US" dirty="0" smtClean="0"/>
              <a:t>確かに、自動的に髪型や編集ができたほうが効率のいい場面もあると思います。しかし、やはり、自動化による生成では、個性や独創性といったものを完全に表現するのは難しいと思います。そのため、インタラクティブに操作を行うことで、様々なデザインが可能になりヘアスタイルの幅が広げることができると考えております。</a:t>
            </a:r>
            <a:endParaRPr kumimoji="1" lang="en-US" altLang="ja-JP" dirty="0" smtClean="0"/>
          </a:p>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また、本研究における最終目標は次の３つになります。</a:t>
            </a:r>
            <a:endParaRPr kumimoji="1" lang="en-US" altLang="ja-JP" dirty="0" smtClean="0"/>
          </a:p>
          <a:p>
            <a:endParaRPr kumimoji="1" lang="en-US" altLang="ja-JP" dirty="0" smtClean="0"/>
          </a:p>
          <a:p>
            <a:r>
              <a:rPr kumimoji="1" lang="ja-JP" altLang="en-US" dirty="0" smtClean="0"/>
              <a:t>一つ目は先に述べたように、インタラクティブな操作によって髪型の編集が容易に行えること。</a:t>
            </a:r>
            <a:endParaRPr kumimoji="1" lang="en-US" altLang="ja-JP" dirty="0" smtClean="0"/>
          </a:p>
          <a:p>
            <a:endParaRPr kumimoji="1" lang="en-US" altLang="ja-JP" dirty="0" smtClean="0"/>
          </a:p>
          <a:p>
            <a:r>
              <a:rPr kumimoji="1" lang="ja-JP" altLang="en-US" dirty="0" smtClean="0"/>
              <a:t>二つ目は、想像力の向上のために、人物の顔を</a:t>
            </a:r>
            <a:r>
              <a:rPr kumimoji="1" lang="en-US" altLang="ja-JP" dirty="0" smtClean="0"/>
              <a:t>3</a:t>
            </a:r>
            <a:r>
              <a:rPr kumimoji="1" lang="ja-JP" altLang="en-US" dirty="0" smtClean="0"/>
              <a:t>次元空間上に構築し、髪型を生成すること。</a:t>
            </a:r>
            <a:endParaRPr kumimoji="1" lang="en-US" altLang="ja-JP" dirty="0" smtClean="0"/>
          </a:p>
          <a:p>
            <a:endParaRPr kumimoji="1" lang="en-US" altLang="ja-JP" dirty="0" smtClean="0"/>
          </a:p>
          <a:p>
            <a:r>
              <a:rPr kumimoji="1" lang="ja-JP" altLang="en-US" dirty="0" smtClean="0"/>
              <a:t>三つ目は、個人の顔の形状を測定、得られた幾何学的情報を元に、個人の顔型に最適な髪型を提案するレコメンド機能</a:t>
            </a:r>
            <a:endParaRPr kumimoji="1" lang="en-US" altLang="ja-JP" dirty="0" smtClean="0"/>
          </a:p>
          <a:p>
            <a:endParaRPr kumimoji="1" lang="en-US" altLang="ja-JP" dirty="0" smtClean="0"/>
          </a:p>
          <a:p>
            <a:r>
              <a:rPr kumimoji="1" lang="ja-JP" altLang="en-US" dirty="0" smtClean="0"/>
              <a:t>本研究では、提案システムの開発の第一段階として、一つ目のインタラクティブな操作による髪型の編集の実現を目標に行っていきます。</a:t>
            </a:r>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続きまして本研究と関連した、研究やサービス、製品についての説明させていただきます。</a:t>
            </a:r>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まず最初にヘアスタイリングシステムに関する研究について説明させていただきます。</a:t>
            </a:r>
            <a:endParaRPr kumimoji="1" lang="en-US" altLang="ja-JP" dirty="0" smtClean="0"/>
          </a:p>
          <a:p>
            <a:r>
              <a:rPr kumimoji="1" lang="en-US" altLang="ja-JP" dirty="0" smtClean="0"/>
              <a:t>2002</a:t>
            </a:r>
            <a:r>
              <a:rPr kumimoji="1" lang="ja-JP" altLang="en-US" dirty="0" smtClean="0"/>
              <a:t>年に</a:t>
            </a:r>
            <a:r>
              <a:rPr kumimoji="1" lang="en-US" altLang="ja-JP" dirty="0" smtClean="0"/>
              <a:t>Kim</a:t>
            </a:r>
            <a:r>
              <a:rPr kumimoji="1" lang="ja-JP" altLang="en-US" dirty="0" smtClean="0"/>
              <a:t>と</a:t>
            </a:r>
            <a:r>
              <a:rPr kumimoji="1" lang="en-US" altLang="ja-JP" dirty="0" err="1" smtClean="0"/>
              <a:t>Newmann</a:t>
            </a:r>
            <a:r>
              <a:rPr kumimoji="1" lang="ja-JP" altLang="en-US" dirty="0" err="1" smtClean="0"/>
              <a:t>らに</a:t>
            </a:r>
            <a:r>
              <a:rPr kumimoji="1" lang="ja-JP" altLang="en-US" dirty="0" smtClean="0"/>
              <a:t>よる</a:t>
            </a:r>
            <a:r>
              <a:rPr kumimoji="1" lang="en-US" altLang="ja-JP" dirty="0" smtClean="0"/>
              <a:t>Interactive </a:t>
            </a:r>
            <a:r>
              <a:rPr kumimoji="1" lang="en-US" altLang="ja-JP" dirty="0" err="1" smtClean="0"/>
              <a:t>Multiresolution</a:t>
            </a:r>
            <a:r>
              <a:rPr kumimoji="1" lang="en-US" altLang="ja-JP" dirty="0" smtClean="0"/>
              <a:t> Hair</a:t>
            </a:r>
            <a:r>
              <a:rPr kumimoji="1" lang="en-US" altLang="ja-JP" baseline="0" dirty="0" smtClean="0"/>
              <a:t> Modeling and Editing</a:t>
            </a:r>
            <a:r>
              <a:rPr kumimoji="1" lang="ja-JP" altLang="en-US" baseline="0" dirty="0" smtClean="0"/>
              <a:t>と題したシステムを提案しています。</a:t>
            </a:r>
            <a:endParaRPr kumimoji="1" lang="en-US" altLang="ja-JP" baseline="0" dirty="0" smtClean="0"/>
          </a:p>
          <a:p>
            <a:r>
              <a:rPr kumimoji="1" lang="ja-JP" altLang="en-US" dirty="0" smtClean="0"/>
              <a:t>この研究の特徴としましては、</a:t>
            </a:r>
            <a:endParaRPr kumimoji="1" lang="en-US" altLang="ja-JP" dirty="0" smtClean="0"/>
          </a:p>
          <a:p>
            <a:r>
              <a:rPr kumimoji="1" lang="ja-JP" altLang="en-US" dirty="0" smtClean="0"/>
              <a:t>・ヘアクラスターモデルという構造を用いて、髪型の生成、シェーディングを行っている。クラスター髪モデルについては後ほど説明させていただきます。</a:t>
            </a:r>
            <a:endParaRPr kumimoji="1" lang="en-US" altLang="ja-JP" dirty="0" smtClean="0"/>
          </a:p>
          <a:p>
            <a:r>
              <a:rPr kumimoji="1" lang="ja-JP" altLang="en-US" dirty="0" smtClean="0"/>
              <a:t>・ヘアクラスターモデルによる階層的構造であること（ヘアクラスターを複数のヘアクラスターに細分割化することで、細かい編集が可能） 絵で説明しますと、図</a:t>
            </a:r>
            <a:r>
              <a:rPr kumimoji="1" lang="en-US" altLang="ja-JP" dirty="0" smtClean="0"/>
              <a:t>1</a:t>
            </a:r>
            <a:r>
              <a:rPr kumimoji="1" lang="ja-JP" altLang="en-US" dirty="0" smtClean="0"/>
              <a:t>から図</a:t>
            </a:r>
            <a:r>
              <a:rPr kumimoji="1" lang="en-US" altLang="ja-JP" dirty="0" smtClean="0"/>
              <a:t>2</a:t>
            </a:r>
            <a:r>
              <a:rPr kumimoji="1" lang="ja-JP" altLang="en-US" dirty="0" smtClean="0"/>
              <a:t>にかけて右サイドの髪の赤丸部分を再分割しています。</a:t>
            </a:r>
            <a:endParaRPr kumimoji="1" lang="en-US" altLang="ja-JP" dirty="0" smtClean="0"/>
          </a:p>
          <a:p>
            <a:r>
              <a:rPr kumimoji="1" lang="ja-JP" altLang="en-US" dirty="0" smtClean="0"/>
              <a:t>・編集機能としてカーリング、スケーリング、コピー＆ペーストを実装している。コピー＆ペーストとは、ある髪の形状やそのパラメータを他の髪の部分にコピーすることです。</a:t>
            </a:r>
            <a:endParaRPr kumimoji="1" lang="en-US" altLang="ja-JP" dirty="0" smtClean="0"/>
          </a:p>
          <a:p>
            <a:r>
              <a:rPr kumimoji="1" lang="ja-JP" altLang="en-US" dirty="0" smtClean="0"/>
              <a:t>図</a:t>
            </a:r>
            <a:r>
              <a:rPr kumimoji="1" lang="en-US" altLang="ja-JP" dirty="0" smtClean="0"/>
              <a:t>2</a:t>
            </a:r>
            <a:r>
              <a:rPr kumimoji="1" lang="ja-JP" altLang="en-US" dirty="0" smtClean="0"/>
              <a:t>の右サイドの髪の形状を図３の左サイドにコピー＆ペーストしてるのがわかります。</a:t>
            </a:r>
            <a:endParaRPr kumimoji="1" lang="en-US" altLang="ja-JP" dirty="0" smtClean="0"/>
          </a:p>
          <a:p>
            <a:endParaRPr kumimoji="1" lang="en-US" altLang="ja-JP" dirty="0" smtClean="0"/>
          </a:p>
          <a:p>
            <a:r>
              <a:rPr kumimoji="1" lang="ja-JP" altLang="en-US" dirty="0" smtClean="0"/>
              <a:t>しかし、こちらの研究では、本研究で提案しております髪をカットする機能や個人の顔などは考慮しておりません。</a:t>
            </a:r>
            <a:endParaRPr kumimoji="1" lang="en-US" altLang="ja-JP" dirty="0" smtClean="0"/>
          </a:p>
          <a:p>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descr="横線"/>
          <p:cNvSpPr>
            <a:spLocks noChangeArrowheads="1"/>
          </p:cNvSpPr>
          <p:nvPr/>
        </p:nvSpPr>
        <p:spPr bwMode="auto">
          <a:xfrm>
            <a:off x="6699250" y="908050"/>
            <a:ext cx="2192338" cy="5473700"/>
          </a:xfrm>
          <a:prstGeom prst="rect">
            <a:avLst/>
          </a:prstGeom>
          <a:pattFill prst="ltHorz">
            <a:fgClr>
              <a:srgbClr val="C0C0C0"/>
            </a:fgClr>
            <a:bgClr>
              <a:srgbClr val="FFFFFF"/>
            </a:bgClr>
          </a:patt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5" name="Rectangle 13"/>
          <p:cNvSpPr>
            <a:spLocks noChangeArrowheads="1"/>
          </p:cNvSpPr>
          <p:nvPr/>
        </p:nvSpPr>
        <p:spPr bwMode="auto">
          <a:xfrm>
            <a:off x="317500" y="404813"/>
            <a:ext cx="6381750" cy="503237"/>
          </a:xfrm>
          <a:prstGeom prst="rect">
            <a:avLst/>
          </a:prstGeom>
          <a:gradFill rotWithShape="1">
            <a:gsLst>
              <a:gs pos="0">
                <a:srgbClr val="333399"/>
              </a:gs>
              <a:gs pos="100000">
                <a:srgbClr val="333399">
                  <a:gamma/>
                  <a:tint val="73725"/>
                  <a:invGamma/>
                </a:srgbClr>
              </a:gs>
            </a:gsLst>
            <a:lin ang="0" scaled="1"/>
          </a:grad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6" name="Rectangle 14"/>
          <p:cNvSpPr>
            <a:spLocks noChangeArrowheads="1"/>
          </p:cNvSpPr>
          <p:nvPr/>
        </p:nvSpPr>
        <p:spPr bwMode="auto">
          <a:xfrm>
            <a:off x="6699250" y="404813"/>
            <a:ext cx="2193925" cy="503237"/>
          </a:xfrm>
          <a:prstGeom prst="rect">
            <a:avLst/>
          </a:prstGeom>
          <a:gradFill rotWithShape="1">
            <a:gsLst>
              <a:gs pos="0">
                <a:srgbClr val="000066"/>
              </a:gs>
              <a:gs pos="100000">
                <a:srgbClr val="000066">
                  <a:gamma/>
                  <a:shade val="46275"/>
                  <a:invGamma/>
                </a:srgbClr>
              </a:gs>
            </a:gsLst>
            <a:lin ang="0" scaled="1"/>
          </a:grad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7" name="Rectangle 15"/>
          <p:cNvSpPr>
            <a:spLocks noChangeArrowheads="1"/>
          </p:cNvSpPr>
          <p:nvPr/>
        </p:nvSpPr>
        <p:spPr bwMode="auto">
          <a:xfrm>
            <a:off x="317500" y="901700"/>
            <a:ext cx="8574088" cy="144463"/>
          </a:xfrm>
          <a:prstGeom prst="rect">
            <a:avLst/>
          </a:prstGeom>
          <a:gradFill rotWithShape="1">
            <a:gsLst>
              <a:gs pos="0">
                <a:schemeClr val="bg2">
                  <a:alpha val="39999"/>
                </a:schemeClr>
              </a:gs>
              <a:gs pos="100000">
                <a:schemeClr val="bg1">
                  <a:alpha val="39999"/>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8" name="Line 17"/>
          <p:cNvSpPr>
            <a:spLocks noChangeShapeType="1"/>
          </p:cNvSpPr>
          <p:nvPr/>
        </p:nvSpPr>
        <p:spPr bwMode="auto">
          <a:xfrm>
            <a:off x="450850" y="3213100"/>
            <a:ext cx="6116638" cy="0"/>
          </a:xfrm>
          <a:prstGeom prst="line">
            <a:avLst/>
          </a:prstGeom>
          <a:noFill/>
          <a:ln w="9525">
            <a:solidFill>
              <a:srgbClr val="C0C0C0"/>
            </a:solidFill>
            <a:round/>
            <a:headEnd/>
            <a:tailEnd/>
          </a:ln>
          <a:effectLst/>
        </p:spPr>
        <p:txBody>
          <a:bodyPr/>
          <a:lstStyle/>
          <a:p>
            <a:pPr fontAlgn="auto">
              <a:spcBef>
                <a:spcPts val="0"/>
              </a:spcBef>
              <a:spcAft>
                <a:spcPts val="0"/>
              </a:spcAft>
              <a:defRPr/>
            </a:pPr>
            <a:endParaRPr lang="ja-JP" altLang="en-US">
              <a:latin typeface="+mn-lt"/>
              <a:ea typeface="+mn-ea"/>
            </a:endParaRPr>
          </a:p>
        </p:txBody>
      </p:sp>
      <p:sp>
        <p:nvSpPr>
          <p:cNvPr id="3074" name="Rectangle 2"/>
          <p:cNvSpPr>
            <a:spLocks noGrp="1" noChangeArrowheads="1"/>
          </p:cNvSpPr>
          <p:nvPr>
            <p:ph type="ctrTitle"/>
          </p:nvPr>
        </p:nvSpPr>
        <p:spPr>
          <a:xfrm>
            <a:off x="357158" y="2135186"/>
            <a:ext cx="5857915" cy="1079500"/>
          </a:xfrm>
        </p:spPr>
        <p:txBody>
          <a:bodyPr/>
          <a:lstStyle>
            <a:lvl1pPr>
              <a:defRPr sz="3600" b="1"/>
            </a:lvl1pPr>
          </a:lstStyle>
          <a:p>
            <a:r>
              <a:rPr lang="ja-JP" altLang="en-US" smtClean="0"/>
              <a:t>マスタ タイトルの書式設定</a:t>
            </a:r>
            <a:endParaRPr lang="ja-JP" altLang="en-US" dirty="0"/>
          </a:p>
        </p:txBody>
      </p:sp>
      <p:sp>
        <p:nvSpPr>
          <p:cNvPr id="3075" name="Rectangle 3"/>
          <p:cNvSpPr>
            <a:spLocks noGrp="1" noChangeArrowheads="1"/>
          </p:cNvSpPr>
          <p:nvPr>
            <p:ph type="subTitle" idx="1"/>
          </p:nvPr>
        </p:nvSpPr>
        <p:spPr>
          <a:xfrm>
            <a:off x="357158" y="3357563"/>
            <a:ext cx="5781675" cy="792162"/>
          </a:xfrm>
        </p:spPr>
        <p:txBody>
          <a:bodyPr/>
          <a:lstStyle>
            <a:lvl1pPr marL="0" indent="0">
              <a:buFontTx/>
              <a:buNone/>
              <a:defRPr sz="2400"/>
            </a:lvl1pPr>
          </a:lstStyle>
          <a:p>
            <a:r>
              <a:rPr lang="ja-JP" altLang="en-US" smtClean="0"/>
              <a:t>マスタ サブタイトルの書式設定</a:t>
            </a:r>
            <a:endParaRPr lang="ja-JP" altLang="en-US"/>
          </a:p>
        </p:txBody>
      </p:sp>
      <p:sp>
        <p:nvSpPr>
          <p:cNvPr id="10" name="Rectangle 5"/>
          <p:cNvSpPr>
            <a:spLocks noGrp="1" noChangeArrowheads="1"/>
          </p:cNvSpPr>
          <p:nvPr>
            <p:ph type="ftr" sz="quarter" idx="11"/>
          </p:nvPr>
        </p:nvSpPr>
        <p:spPr>
          <a:xfrm>
            <a:off x="428596" y="4579938"/>
            <a:ext cx="5359412" cy="1492268"/>
          </a:xfrm>
        </p:spPr>
        <p:txBody>
          <a:bodyPr/>
          <a:lstStyle>
            <a:lvl1pPr algn="l">
              <a:defRPr sz="2400"/>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115888"/>
            <a:ext cx="2143125" cy="60102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7500" y="115888"/>
            <a:ext cx="6278563" cy="60102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sz="3000"/>
            </a:lvl1pPr>
            <a:lvl2pPr>
              <a:defRPr sz="2700"/>
            </a:lvl2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endParaRPr kumimoji="1" lang="ja-JP" altLang="en-US"/>
          </a:p>
        </p:txBody>
      </p:sp>
      <p:sp>
        <p:nvSpPr>
          <p:cNvPr id="8"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endParaRPr kumimoji="1" lang="ja-JP" altLang="en-US"/>
          </a:p>
        </p:txBody>
      </p:sp>
      <p:sp>
        <p:nvSpPr>
          <p:cNvPr id="4"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kumimoji="1" lang="ja-JP" altLang="en-US"/>
          </a:p>
        </p:txBody>
      </p:sp>
      <p:sp>
        <p:nvSpPr>
          <p:cNvPr id="3"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2E96D7CB-0BB0-4F48-A0F9-4718EAB03019}" type="slidenum">
              <a:rPr kumimoji="1" lang="ja-JP" altLang="en-US" smtClean="0"/>
              <a:pPr/>
              <a:t>&lt;#&gt;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317500" y="692150"/>
            <a:ext cx="6381750" cy="144463"/>
          </a:xfrm>
          <a:prstGeom prst="rect">
            <a:avLst/>
          </a:prstGeom>
          <a:solidFill>
            <a:srgbClr val="333399"/>
          </a:solid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1059" name="Rectangle 35" descr="横線"/>
          <p:cNvSpPr>
            <a:spLocks noChangeArrowheads="1"/>
          </p:cNvSpPr>
          <p:nvPr/>
        </p:nvSpPr>
        <p:spPr bwMode="auto">
          <a:xfrm>
            <a:off x="6699250" y="850900"/>
            <a:ext cx="2192338" cy="274638"/>
          </a:xfrm>
          <a:prstGeom prst="rect">
            <a:avLst/>
          </a:prstGeom>
          <a:pattFill prst="ltHorz">
            <a:fgClr>
              <a:srgbClr val="C0C0C0"/>
            </a:fgClr>
            <a:bgClr>
              <a:srgbClr val="FFFFFF"/>
            </a:bgClr>
          </a:patt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1058" name="Rectangle 34"/>
          <p:cNvSpPr>
            <a:spLocks noChangeArrowheads="1"/>
          </p:cNvSpPr>
          <p:nvPr/>
        </p:nvSpPr>
        <p:spPr bwMode="auto">
          <a:xfrm>
            <a:off x="6699250" y="692150"/>
            <a:ext cx="2193925" cy="144463"/>
          </a:xfrm>
          <a:prstGeom prst="rect">
            <a:avLst/>
          </a:prstGeom>
          <a:solidFill>
            <a:srgbClr val="000066"/>
          </a:solidFill>
          <a:ln w="9525">
            <a:noFill/>
            <a:miter lim="800000"/>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1029" name="Rectangle 2"/>
          <p:cNvSpPr>
            <a:spLocks noGrp="1" noChangeArrowheads="1"/>
          </p:cNvSpPr>
          <p:nvPr>
            <p:ph type="title"/>
          </p:nvPr>
        </p:nvSpPr>
        <p:spPr bwMode="auto">
          <a:xfrm>
            <a:off x="317500" y="115888"/>
            <a:ext cx="8574088"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30"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252413" y="6524625"/>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mn-lt"/>
                <a:ea typeface="+mn-ea"/>
              </a:defRPr>
            </a:lvl1pPr>
          </a:lstStyle>
          <a:p>
            <a:endParaRPr kumimoji="1" lang="ja-JP" altLang="en-US"/>
          </a:p>
        </p:txBody>
      </p:sp>
      <p:sp>
        <p:nvSpPr>
          <p:cNvPr id="2" name="Rectangle 5"/>
          <p:cNvSpPr>
            <a:spLocks noGrp="1" noChangeArrowheads="1"/>
          </p:cNvSpPr>
          <p:nvPr>
            <p:ph type="ftr" sz="quarter" idx="3"/>
          </p:nvPr>
        </p:nvSpPr>
        <p:spPr bwMode="auto">
          <a:xfrm>
            <a:off x="3124200" y="6524625"/>
            <a:ext cx="2895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ea typeface="+mn-ea"/>
              </a:defRPr>
            </a:lvl1pPr>
          </a:lstStyle>
          <a:p>
            <a:r>
              <a:rPr lang="en-US" altLang="ja-JP" dirty="0" smtClean="0"/>
              <a:t>CS</a:t>
            </a:r>
            <a:r>
              <a:rPr lang="ja-JP" altLang="en-US" dirty="0" smtClean="0"/>
              <a:t>セミナー　</a:t>
            </a:r>
            <a:r>
              <a:rPr lang="en-US" altLang="ja-JP" dirty="0" smtClean="0"/>
              <a:t>2008</a:t>
            </a:r>
            <a:r>
              <a:rPr lang="ja-JP" altLang="en-US" dirty="0" smtClean="0"/>
              <a:t>年</a:t>
            </a:r>
            <a:r>
              <a:rPr lang="en-US" altLang="ja-JP" dirty="0" smtClean="0"/>
              <a:t>12</a:t>
            </a:r>
            <a:r>
              <a:rPr lang="ja-JP" altLang="en-US" dirty="0" smtClean="0"/>
              <a:t>月</a:t>
            </a:r>
            <a:r>
              <a:rPr lang="en-US" altLang="ja-JP" dirty="0" smtClean="0"/>
              <a:t>18</a:t>
            </a:r>
            <a:r>
              <a:rPr lang="ja-JP" altLang="en-US" dirty="0" smtClean="0"/>
              <a:t>日　林本法也</a:t>
            </a:r>
            <a:endParaRPr lang="ja-JP" altLang="en-US" dirty="0"/>
          </a:p>
        </p:txBody>
      </p:sp>
      <p:sp>
        <p:nvSpPr>
          <p:cNvPr id="3" name="Rectangle 6"/>
          <p:cNvSpPr>
            <a:spLocks noGrp="1" noChangeArrowheads="1"/>
          </p:cNvSpPr>
          <p:nvPr>
            <p:ph type="sldNum" sz="quarter" idx="4"/>
          </p:nvPr>
        </p:nvSpPr>
        <p:spPr bwMode="auto">
          <a:xfrm>
            <a:off x="6757988" y="6524625"/>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latin typeface="+mn-lt"/>
                <a:ea typeface="+mn-ea"/>
              </a:defRPr>
            </a:lvl1pPr>
          </a:lstStyle>
          <a:p>
            <a:fld id="{2E96D7CB-0BB0-4F48-A0F9-4718EAB0301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l" rtl="0" eaLnBrk="1" fontAlgn="base" hangingPunct="1">
        <a:spcBef>
          <a:spcPct val="0"/>
        </a:spcBef>
        <a:spcAft>
          <a:spcPct val="0"/>
        </a:spcAft>
        <a:defRPr kumimoji="1" sz="2800" b="1">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Black" pitchFamily="34" charset="0"/>
          <a:ea typeface="ＭＳ Ｐゴシック" charset="-128"/>
        </a:defRPr>
      </a:lvl2pPr>
      <a:lvl3pPr algn="l" rtl="0" eaLnBrk="1" fontAlgn="base" hangingPunct="1">
        <a:spcBef>
          <a:spcPct val="0"/>
        </a:spcBef>
        <a:spcAft>
          <a:spcPct val="0"/>
        </a:spcAft>
        <a:defRPr kumimoji="1" sz="2800">
          <a:solidFill>
            <a:schemeClr val="tx2"/>
          </a:solidFill>
          <a:latin typeface="Arial Black" pitchFamily="34" charset="0"/>
          <a:ea typeface="ＭＳ Ｐゴシック" charset="-128"/>
        </a:defRPr>
      </a:lvl3pPr>
      <a:lvl4pPr algn="l" rtl="0" eaLnBrk="1" fontAlgn="base" hangingPunct="1">
        <a:spcBef>
          <a:spcPct val="0"/>
        </a:spcBef>
        <a:spcAft>
          <a:spcPct val="0"/>
        </a:spcAft>
        <a:defRPr kumimoji="1" sz="2800">
          <a:solidFill>
            <a:schemeClr val="tx2"/>
          </a:solidFill>
          <a:latin typeface="Arial Black" pitchFamily="34" charset="0"/>
          <a:ea typeface="ＭＳ Ｐゴシック" charset="-128"/>
        </a:defRPr>
      </a:lvl4pPr>
      <a:lvl5pPr algn="l" rtl="0" eaLnBrk="1" fontAlgn="base" hangingPunct="1">
        <a:spcBef>
          <a:spcPct val="0"/>
        </a:spcBef>
        <a:spcAft>
          <a:spcPct val="0"/>
        </a:spcAft>
        <a:defRPr kumimoji="1" sz="2800">
          <a:solidFill>
            <a:schemeClr val="tx2"/>
          </a:solidFill>
          <a:latin typeface="Arial Black" pitchFamily="34" charset="0"/>
          <a:ea typeface="ＭＳ Ｐゴシック"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file:///C:\Users\Noriya%20Hayashimoto\Documents\My%20Dropbox\document\Graduates%20School\CS&#12475;&#12511;&#12490;&#12540;\CS&#12475;&#12511;&#12490;&#12540;20081218\&#30330;&#34920;&#29992;&#12473;&#12521;&#12452;&#12489;&#12392;&#12363;\shrek_head_back.avi"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158" y="2143116"/>
            <a:ext cx="6429420" cy="1079500"/>
          </a:xfrm>
        </p:spPr>
        <p:txBody>
          <a:bodyPr/>
          <a:lstStyle/>
          <a:p>
            <a:r>
              <a:rPr kumimoji="1" lang="ja-JP" altLang="en-US" sz="3200" dirty="0" smtClean="0"/>
              <a:t>インタラクティブな</a:t>
            </a:r>
            <a:r>
              <a:rPr kumimoji="1" lang="en-US" altLang="ja-JP" sz="3200" dirty="0" smtClean="0"/>
              <a:t/>
            </a:r>
            <a:br>
              <a:rPr kumimoji="1" lang="en-US" altLang="ja-JP" sz="3200" dirty="0" smtClean="0"/>
            </a:br>
            <a:r>
              <a:rPr kumimoji="1" lang="ja-JP" altLang="en-US" sz="3200" dirty="0" smtClean="0"/>
              <a:t>ヘアスタイリングシステムの提案</a:t>
            </a:r>
            <a:endParaRPr kumimoji="1" lang="ja-JP" altLang="en-US" sz="3200" dirty="0"/>
          </a:p>
        </p:txBody>
      </p:sp>
      <p:sp>
        <p:nvSpPr>
          <p:cNvPr id="3" name="サブタイトル 2"/>
          <p:cNvSpPr>
            <a:spLocks noGrp="1"/>
          </p:cNvSpPr>
          <p:nvPr>
            <p:ph type="subTitle" idx="1"/>
          </p:nvPr>
        </p:nvSpPr>
        <p:spPr>
          <a:xfrm>
            <a:off x="357158" y="4279912"/>
            <a:ext cx="6000792" cy="1435104"/>
          </a:xfrm>
        </p:spPr>
        <p:txBody>
          <a:bodyPr/>
          <a:lstStyle/>
          <a:p>
            <a:r>
              <a:rPr kumimoji="1" lang="ja-JP" altLang="en-US" sz="2200" dirty="0" smtClean="0"/>
              <a:t>システム情報工学研究科</a:t>
            </a:r>
            <a:r>
              <a:rPr kumimoji="1" lang="en-US" altLang="ja-JP" sz="2200" dirty="0" smtClean="0"/>
              <a:t>1</a:t>
            </a:r>
            <a:r>
              <a:rPr kumimoji="1" lang="ja-JP" altLang="en-US" sz="2200" dirty="0" smtClean="0"/>
              <a:t>年　</a:t>
            </a:r>
            <a:r>
              <a:rPr lang="en-US" altLang="ja-JP" sz="2200" dirty="0" smtClean="0"/>
              <a:t>200820683</a:t>
            </a:r>
          </a:p>
          <a:p>
            <a:r>
              <a:rPr kumimoji="1" lang="ja-JP" altLang="en-US" sz="2200" dirty="0" smtClean="0"/>
              <a:t>林本法也</a:t>
            </a:r>
            <a:endParaRPr kumimoji="1" lang="en-US" altLang="ja-JP" sz="2200" dirty="0" smtClean="0"/>
          </a:p>
          <a:p>
            <a:r>
              <a:rPr lang="ja-JP" altLang="en-US" sz="2200" dirty="0" smtClean="0"/>
              <a:t>指導教員：福井</a:t>
            </a:r>
            <a:r>
              <a:rPr lang="ja-JP" altLang="en-US" sz="2200" dirty="0" smtClean="0"/>
              <a:t>幸男</a:t>
            </a:r>
            <a:endParaRPr kumimoji="1" lang="en-US" altLang="ja-JP" sz="22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関連サービス・製品</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b="1" dirty="0" smtClean="0"/>
              <a:t>へアスタ</a:t>
            </a:r>
            <a:endParaRPr lang="en-US" altLang="ja-JP" b="1" dirty="0" smtClean="0"/>
          </a:p>
          <a:p>
            <a:pPr lvl="1"/>
            <a:r>
              <a:rPr lang="ja-JP" altLang="en-US" sz="2100" dirty="0" smtClean="0"/>
              <a:t>携帯電話向けサービス</a:t>
            </a:r>
            <a:endParaRPr lang="en-US" altLang="ja-JP" sz="2100" dirty="0" smtClean="0"/>
          </a:p>
          <a:p>
            <a:pPr lvl="1"/>
            <a:r>
              <a:rPr lang="ja-JP" altLang="en-US" sz="2100" dirty="0" smtClean="0"/>
              <a:t>顔写真と様々な髪型との自由な合成</a:t>
            </a:r>
            <a:endParaRPr lang="en-US" altLang="ja-JP" sz="2100" dirty="0" smtClean="0"/>
          </a:p>
          <a:p>
            <a:pPr lvl="1"/>
            <a:r>
              <a:rPr lang="en-US" altLang="ja-JP" sz="2100" dirty="0" smtClean="0"/>
              <a:t>2</a:t>
            </a:r>
            <a:r>
              <a:rPr lang="ja-JP" altLang="en-US" sz="2100" dirty="0" smtClean="0"/>
              <a:t>次元の合成写真のみ</a:t>
            </a:r>
            <a:endParaRPr lang="en-US" altLang="ja-JP" sz="2100" dirty="0" smtClean="0"/>
          </a:p>
          <a:p>
            <a:pPr>
              <a:buNone/>
            </a:pPr>
            <a:endParaRPr kumimoji="1" lang="en-US" altLang="ja-JP" dirty="0" smtClean="0"/>
          </a:p>
          <a:p>
            <a:pPr>
              <a:buNone/>
            </a:pPr>
            <a:r>
              <a:rPr kumimoji="1" lang="en-US" altLang="ja-JP" b="1" dirty="0" smtClean="0"/>
              <a:t>Autodesk® Maya</a:t>
            </a:r>
            <a:r>
              <a:rPr lang="en-US" altLang="ja-JP" b="1" dirty="0" smtClean="0"/>
              <a:t>® Unlimited</a:t>
            </a:r>
          </a:p>
          <a:p>
            <a:pPr lvl="1"/>
            <a:r>
              <a:rPr kumimoji="1" lang="en-US" altLang="ja-JP" sz="2100" dirty="0" smtClean="0"/>
              <a:t>Maya</a:t>
            </a:r>
            <a:r>
              <a:rPr lang="ja-JP" altLang="en-US" sz="2100" dirty="0" smtClean="0"/>
              <a:t> </a:t>
            </a:r>
            <a:r>
              <a:rPr lang="en-US" altLang="ja-JP" sz="2100" dirty="0" smtClean="0"/>
              <a:t>Hair</a:t>
            </a:r>
            <a:r>
              <a:rPr lang="ja-JP" altLang="en-US" sz="2100" dirty="0" smtClean="0"/>
              <a:t>™</a:t>
            </a:r>
            <a:endParaRPr lang="en-US" altLang="ja-JP" sz="2100" dirty="0" smtClean="0"/>
          </a:p>
          <a:p>
            <a:pPr lvl="1"/>
            <a:r>
              <a:rPr lang="ja-JP" altLang="en-US" sz="2100" dirty="0" smtClean="0"/>
              <a:t>髪と髪間の衝突判定</a:t>
            </a:r>
            <a:endParaRPr lang="en-US" altLang="ja-JP" sz="2100" dirty="0" smtClean="0"/>
          </a:p>
          <a:p>
            <a:pPr lvl="1"/>
            <a:r>
              <a:rPr lang="ja-JP" altLang="en-US" sz="2100" dirty="0" smtClean="0"/>
              <a:t>有償</a:t>
            </a:r>
            <a:endParaRPr lang="en-US" altLang="ja-JP" sz="2100" dirty="0" smtClean="0"/>
          </a:p>
        </p:txBody>
      </p:sp>
      <p:sp>
        <p:nvSpPr>
          <p:cNvPr id="4" name="フッター プレースホルダ 3"/>
          <p:cNvSpPr>
            <a:spLocks noGrp="1"/>
          </p:cNvSpPr>
          <p:nvPr>
            <p:ph type="ftr" sz="quarter" idx="11"/>
          </p:nvPr>
        </p:nvSpPr>
        <p:spPr/>
        <p:txBody>
          <a:bodyPr/>
          <a:lstStyle/>
          <a:p>
            <a:r>
              <a:rPr kumimoji="1" lang="en-US" altLang="ja-JP" dirty="0" smtClean="0"/>
              <a:t>CS</a:t>
            </a:r>
            <a:r>
              <a:rPr kumimoji="1" lang="ja-JP" altLang="en-US" dirty="0" smtClean="0"/>
              <a:t>セミナー　</a:t>
            </a:r>
            <a:r>
              <a:rPr kumimoji="1" lang="en-US" altLang="ja-JP" dirty="0" smtClean="0"/>
              <a:t>2008</a:t>
            </a:r>
            <a:r>
              <a:rPr kumimoji="1" lang="ja-JP" altLang="en-US" dirty="0" smtClean="0"/>
              <a:t>年</a:t>
            </a:r>
            <a:r>
              <a:rPr kumimoji="1" lang="en-US" altLang="ja-JP" dirty="0" smtClean="0"/>
              <a:t>12</a:t>
            </a:r>
            <a:r>
              <a:rPr kumimoji="1" lang="ja-JP" altLang="en-US" dirty="0" smtClean="0"/>
              <a:t>月</a:t>
            </a:r>
            <a:r>
              <a:rPr kumimoji="1" lang="en-US" altLang="ja-JP" dirty="0" smtClean="0"/>
              <a:t>18</a:t>
            </a:r>
            <a:r>
              <a:rPr kumimoji="1" lang="ja-JP" altLang="en-US" dirty="0" smtClean="0"/>
              <a:t>日　林本法也</a:t>
            </a:r>
            <a:endParaRPr kumimoji="1" lang="ja-JP" altLang="en-US" dirty="0"/>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10</a:t>
            </a:fld>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5929322" y="1428736"/>
            <a:ext cx="2400000" cy="1860953"/>
          </a:xfrm>
          <a:prstGeom prst="rect">
            <a:avLst/>
          </a:prstGeom>
          <a:noFill/>
          <a:ln w="9525">
            <a:noFill/>
            <a:miter lim="800000"/>
            <a:headEnd/>
            <a:tailEnd/>
          </a:ln>
          <a:effectLst/>
        </p:spPr>
      </p:pic>
      <p:sp>
        <p:nvSpPr>
          <p:cNvPr id="7" name="テキスト ボックス 6"/>
          <p:cNvSpPr txBox="1"/>
          <p:nvPr/>
        </p:nvSpPr>
        <p:spPr>
          <a:xfrm>
            <a:off x="6117384" y="3361127"/>
            <a:ext cx="2026516" cy="307777"/>
          </a:xfrm>
          <a:prstGeom prst="rect">
            <a:avLst/>
          </a:prstGeom>
          <a:noFill/>
        </p:spPr>
        <p:txBody>
          <a:bodyPr wrap="none" rtlCol="0">
            <a:spAutoFit/>
          </a:bodyPr>
          <a:lstStyle/>
          <a:p>
            <a:pPr marL="0" lvl="1" algn="ctr"/>
            <a:r>
              <a:rPr lang="ja-JP" altLang="en-US" sz="1400" dirty="0" smtClean="0"/>
              <a:t>参照元：</a:t>
            </a:r>
            <a:r>
              <a:rPr lang="en-US" altLang="ja-JP" sz="1400" dirty="0" smtClean="0"/>
              <a:t>http://hairst.jp/</a:t>
            </a:r>
          </a:p>
        </p:txBody>
      </p:sp>
      <p:pic>
        <p:nvPicPr>
          <p:cNvPr id="1027" name="Picture 3"/>
          <p:cNvPicPr>
            <a:picLocks noChangeAspect="1" noChangeArrowheads="1"/>
          </p:cNvPicPr>
          <p:nvPr/>
        </p:nvPicPr>
        <p:blipFill>
          <a:blip r:embed="rId4" cstate="print"/>
          <a:srcRect/>
          <a:stretch>
            <a:fillRect/>
          </a:stretch>
        </p:blipFill>
        <p:spPr bwMode="auto">
          <a:xfrm>
            <a:off x="5929322" y="4139815"/>
            <a:ext cx="2400000" cy="1860953"/>
          </a:xfrm>
          <a:prstGeom prst="rect">
            <a:avLst/>
          </a:prstGeom>
          <a:noFill/>
          <a:ln w="9525">
            <a:noFill/>
            <a:miter lim="800000"/>
            <a:headEnd/>
            <a:tailEnd/>
          </a:ln>
          <a:effectLst/>
        </p:spPr>
      </p:pic>
      <p:sp>
        <p:nvSpPr>
          <p:cNvPr id="9" name="テキスト ボックス 8"/>
          <p:cNvSpPr txBox="1"/>
          <p:nvPr/>
        </p:nvSpPr>
        <p:spPr>
          <a:xfrm>
            <a:off x="5387715" y="6050181"/>
            <a:ext cx="3470565" cy="307777"/>
          </a:xfrm>
          <a:prstGeom prst="rect">
            <a:avLst/>
          </a:prstGeom>
          <a:noFill/>
        </p:spPr>
        <p:txBody>
          <a:bodyPr wrap="none" rtlCol="0">
            <a:spAutoFit/>
          </a:bodyPr>
          <a:lstStyle/>
          <a:p>
            <a:pPr marL="0" lvl="1" algn="ctr"/>
            <a:r>
              <a:rPr lang="ja-JP" altLang="en-US" sz="1400" dirty="0" smtClean="0"/>
              <a:t>参照元：</a:t>
            </a:r>
            <a:r>
              <a:rPr lang="en-US" altLang="ja-JP" sz="1400" dirty="0" smtClean="0"/>
              <a:t> http://www.autodesk.co.jp/maya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提案システムとの比較</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1357298"/>
          <a:ext cx="8229598" cy="4732355"/>
        </p:xfrm>
        <a:graphic>
          <a:graphicData uri="http://schemas.openxmlformats.org/drawingml/2006/table">
            <a:tbl>
              <a:tblPr firstRow="1" bandRow="1">
                <a:tableStyleId>{21E4AEA4-8DFA-4A89-87EB-49C32662AFE0}</a:tableStyleId>
              </a:tblPr>
              <a:tblGrid>
                <a:gridCol w="1328718"/>
                <a:gridCol w="1380176"/>
                <a:gridCol w="1380176"/>
                <a:gridCol w="1380176"/>
                <a:gridCol w="1380176"/>
                <a:gridCol w="1380176"/>
              </a:tblGrid>
              <a:tr h="946471">
                <a:tc>
                  <a:txBody>
                    <a:bodyPr/>
                    <a:lstStyle/>
                    <a:p>
                      <a:pPr algn="ctr"/>
                      <a:endParaRPr kumimoji="1" lang="ja-JP" altLang="en-US" dirty="0"/>
                    </a:p>
                  </a:txBody>
                  <a:tcPr anchor="ctr"/>
                </a:tc>
                <a:tc>
                  <a:txBody>
                    <a:bodyPr/>
                    <a:lstStyle/>
                    <a:p>
                      <a:pPr algn="ctr"/>
                      <a:r>
                        <a:rPr kumimoji="1" lang="en-US" altLang="ja-JP" dirty="0" smtClean="0"/>
                        <a:t>Dimension</a:t>
                      </a:r>
                      <a:endParaRPr kumimoji="1" lang="ja-JP" altLang="en-US" dirty="0"/>
                    </a:p>
                  </a:txBody>
                  <a:tcPr anchor="ctr"/>
                </a:tc>
                <a:tc>
                  <a:txBody>
                    <a:bodyPr/>
                    <a:lstStyle/>
                    <a:p>
                      <a:pPr algn="ctr"/>
                      <a:r>
                        <a:rPr kumimoji="1" lang="en-US" altLang="ja-JP" dirty="0" smtClean="0"/>
                        <a:t>View</a:t>
                      </a:r>
                      <a:endParaRPr kumimoji="1" lang="ja-JP" altLang="en-US" dirty="0"/>
                    </a:p>
                  </a:txBody>
                  <a:tcPr anchor="ctr"/>
                </a:tc>
                <a:tc>
                  <a:txBody>
                    <a:bodyPr/>
                    <a:lstStyle/>
                    <a:p>
                      <a:pPr algn="ctr"/>
                      <a:r>
                        <a:rPr kumimoji="1" lang="en-US" altLang="ja-JP" dirty="0" smtClean="0"/>
                        <a:t>Edit</a:t>
                      </a:r>
                      <a:endParaRPr kumimoji="1" lang="ja-JP" altLang="en-US" dirty="0"/>
                    </a:p>
                  </a:txBody>
                  <a:tcPr anchor="ctr"/>
                </a:tc>
                <a:tc>
                  <a:txBody>
                    <a:bodyPr/>
                    <a:lstStyle/>
                    <a:p>
                      <a:pPr algn="ctr"/>
                      <a:r>
                        <a:rPr kumimoji="1" lang="en-US" altLang="ja-JP" dirty="0" smtClean="0"/>
                        <a:t>Simulation</a:t>
                      </a:r>
                      <a:endParaRPr kumimoji="1" lang="ja-JP" altLang="en-US" dirty="0"/>
                    </a:p>
                  </a:txBody>
                  <a:tcPr anchor="ctr"/>
                </a:tc>
                <a:tc>
                  <a:txBody>
                    <a:bodyPr/>
                    <a:lstStyle/>
                    <a:p>
                      <a:pPr algn="ctr"/>
                      <a:r>
                        <a:rPr kumimoji="1" lang="en-US" altLang="ja-JP" dirty="0" smtClean="0"/>
                        <a:t>Cost</a:t>
                      </a:r>
                      <a:endParaRPr kumimoji="1" lang="ja-JP" altLang="en-US" dirty="0"/>
                    </a:p>
                  </a:txBody>
                  <a:tcPr anchor="ctr"/>
                </a:tc>
              </a:tr>
              <a:tr h="946471">
                <a:tc>
                  <a:txBody>
                    <a:bodyPr/>
                    <a:lstStyle/>
                    <a:p>
                      <a:pPr algn="ctr"/>
                      <a:r>
                        <a:rPr kumimoji="1" lang="en-US" altLang="ja-JP" sz="2000" b="1" dirty="0" smtClean="0"/>
                        <a:t>MHM</a:t>
                      </a:r>
                      <a:endParaRPr kumimoji="1" lang="ja-JP" altLang="en-US" sz="2000" b="1" dirty="0"/>
                    </a:p>
                  </a:txBody>
                  <a:tcPr anchor="ctr"/>
                </a:tc>
                <a:tc>
                  <a:txBody>
                    <a:bodyPr/>
                    <a:lstStyle/>
                    <a:p>
                      <a:pPr algn="ctr"/>
                      <a:r>
                        <a:rPr kumimoji="1" lang="en-US" altLang="ja-JP" dirty="0" smtClean="0"/>
                        <a:t>3</a:t>
                      </a:r>
                      <a:r>
                        <a:rPr kumimoji="1" lang="ja-JP" altLang="en-US" dirty="0" smtClean="0"/>
                        <a:t>次元</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ja-JP" altLang="en-US" dirty="0" smtClean="0"/>
                        <a:t>非公開</a:t>
                      </a:r>
                      <a:endParaRPr kumimoji="1" lang="ja-JP" altLang="en-US" dirty="0"/>
                    </a:p>
                  </a:txBody>
                  <a:tcPr anchor="ctr"/>
                </a:tc>
              </a:tr>
              <a:tr h="946471">
                <a:tc>
                  <a:txBody>
                    <a:bodyPr/>
                    <a:lstStyle/>
                    <a:p>
                      <a:pPr algn="ctr"/>
                      <a:r>
                        <a:rPr kumimoji="1" lang="ja-JP" altLang="en-US" sz="2000" b="1" dirty="0" smtClean="0"/>
                        <a:t>ヘアスタ</a:t>
                      </a:r>
                      <a:endParaRPr kumimoji="1" lang="ja-JP" altLang="en-US" sz="2000" b="1" dirty="0"/>
                    </a:p>
                  </a:txBody>
                  <a:tcPr anchor="ctr"/>
                </a:tc>
                <a:tc>
                  <a:txBody>
                    <a:bodyPr/>
                    <a:lstStyle/>
                    <a:p>
                      <a:pPr algn="ctr"/>
                      <a:r>
                        <a:rPr kumimoji="1" lang="en-US" altLang="ja-JP" dirty="0" smtClean="0"/>
                        <a:t>2</a:t>
                      </a:r>
                      <a:r>
                        <a:rPr kumimoji="1" lang="ja-JP" altLang="en-US" dirty="0" smtClean="0"/>
                        <a:t>次元</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ja-JP" altLang="en-US" dirty="0" smtClean="0"/>
                        <a:t>無償</a:t>
                      </a:r>
                      <a:endParaRPr kumimoji="1" lang="ja-JP" altLang="en-US" dirty="0"/>
                    </a:p>
                  </a:txBody>
                  <a:tcPr anchor="ctr"/>
                </a:tc>
              </a:tr>
              <a:tr h="946471">
                <a:tc>
                  <a:txBody>
                    <a:bodyPr/>
                    <a:lstStyle/>
                    <a:p>
                      <a:pPr algn="ctr"/>
                      <a:r>
                        <a:rPr kumimoji="1" lang="en-US" altLang="ja-JP" sz="2000" b="1" dirty="0" smtClean="0"/>
                        <a:t>Maya</a:t>
                      </a:r>
                      <a:r>
                        <a:rPr kumimoji="1" lang="en-US" altLang="ja-JP" sz="2000" b="1" baseline="0" dirty="0" smtClean="0"/>
                        <a:t> Hair</a:t>
                      </a:r>
                      <a:r>
                        <a:rPr kumimoji="1" lang="ja-JP" altLang="en-US" sz="2000" b="1" baseline="0" dirty="0" smtClean="0"/>
                        <a:t>™</a:t>
                      </a:r>
                      <a:endParaRPr kumimoji="1" lang="ja-JP" altLang="en-US" sz="2000" b="1" dirty="0"/>
                    </a:p>
                  </a:txBody>
                  <a:tcPr anchor="ctr"/>
                </a:tc>
                <a:tc>
                  <a:txBody>
                    <a:bodyPr/>
                    <a:lstStyle/>
                    <a:p>
                      <a:pPr algn="ctr"/>
                      <a:r>
                        <a:rPr kumimoji="1" lang="en-US" altLang="ja-JP" dirty="0" smtClean="0"/>
                        <a:t>3</a:t>
                      </a:r>
                      <a:r>
                        <a:rPr kumimoji="1" lang="ja-JP" altLang="en-US" dirty="0" smtClean="0"/>
                        <a:t>次元</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en-US" altLang="ja-JP" dirty="0" smtClean="0"/>
                    </a:p>
                    <a:p>
                      <a:pPr algn="ctr"/>
                      <a:r>
                        <a:rPr kumimoji="1" lang="ja-JP" altLang="en-US" sz="1100" dirty="0" smtClean="0"/>
                        <a:t>（衝突判定のみ）</a:t>
                      </a:r>
                      <a:endParaRPr kumimoji="1" lang="ja-JP" altLang="en-US" sz="1100" dirty="0"/>
                    </a:p>
                  </a:txBody>
                  <a:tcPr anchor="ctr"/>
                </a:tc>
                <a:tc>
                  <a:txBody>
                    <a:bodyPr/>
                    <a:lstStyle/>
                    <a:p>
                      <a:pPr algn="ctr"/>
                      <a:r>
                        <a:rPr kumimoji="1" lang="ja-JP" altLang="en-US" dirty="0" smtClean="0"/>
                        <a:t>有償</a:t>
                      </a:r>
                      <a:endParaRPr kumimoji="1" lang="ja-JP" altLang="en-US" dirty="0"/>
                    </a:p>
                  </a:txBody>
                  <a:tcPr anchor="ctr"/>
                </a:tc>
              </a:tr>
              <a:tr h="946471">
                <a:tc>
                  <a:txBody>
                    <a:bodyPr/>
                    <a:lstStyle/>
                    <a:p>
                      <a:pPr algn="ctr"/>
                      <a:r>
                        <a:rPr kumimoji="1" lang="ja-JP" altLang="en-US" sz="2000" b="1" dirty="0" smtClean="0"/>
                        <a:t>提案</a:t>
                      </a:r>
                      <a:endParaRPr kumimoji="1" lang="en-US" altLang="ja-JP" sz="2000" b="1" dirty="0" smtClean="0"/>
                    </a:p>
                    <a:p>
                      <a:pPr algn="ctr"/>
                      <a:r>
                        <a:rPr kumimoji="1" lang="ja-JP" altLang="en-US" sz="2000" b="1" dirty="0" smtClean="0"/>
                        <a:t>システム</a:t>
                      </a:r>
                      <a:endParaRPr kumimoji="1" lang="ja-JP" altLang="en-US" sz="2000" b="1" dirty="0"/>
                    </a:p>
                  </a:txBody>
                  <a:tcPr anchor="ctr"/>
                </a:tc>
                <a:tc>
                  <a:txBody>
                    <a:bodyPr/>
                    <a:lstStyle/>
                    <a:p>
                      <a:pPr algn="ctr"/>
                      <a:r>
                        <a:rPr kumimoji="1" lang="en-US" altLang="ja-JP" dirty="0" smtClean="0"/>
                        <a:t>3</a:t>
                      </a:r>
                      <a:r>
                        <a:rPr kumimoji="1" lang="ja-JP" altLang="en-US" dirty="0" smtClean="0"/>
                        <a:t>次元</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r>
            </a:tbl>
          </a:graphicData>
        </a:graphic>
      </p:graphicFrame>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11</a:t>
            </a:fld>
            <a:endParaRPr kumimoji="1" lang="ja-JP"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pPr algn="ctr"/>
            <a:r>
              <a:rPr lang="ja-JP" altLang="en-US" sz="1200" b="0" dirty="0" smtClean="0">
                <a:solidFill>
                  <a:schemeClr val="bg1">
                    <a:lumMod val="50000"/>
                  </a:schemeClr>
                </a:solidFill>
              </a:rPr>
              <a:t>研究背景と目的　関連研究・技術　</a:t>
            </a:r>
            <a:r>
              <a:rPr lang="ja-JP" altLang="en-US" sz="1800" dirty="0" smtClean="0">
                <a:solidFill>
                  <a:schemeClr val="tx1"/>
                </a:solidFill>
              </a:rPr>
              <a:t>髪のモデリング</a:t>
            </a:r>
            <a:r>
              <a:rPr lang="ja-JP" altLang="en-US" sz="1200" b="0" dirty="0" smtClean="0">
                <a:solidFill>
                  <a:schemeClr val="bg1">
                    <a:lumMod val="50000"/>
                  </a:schemeClr>
                </a:solidFill>
              </a:rPr>
              <a:t>　提案システムの概要　実装　まとめと今後の課題</a:t>
            </a:r>
            <a:endParaRPr kumimoji="1" lang="ja-JP" altLang="en-US" sz="1200" b="0" dirty="0">
              <a:solidFill>
                <a:schemeClr val="bg1">
                  <a:lumMod val="50000"/>
                </a:schemeClr>
              </a:solidFill>
            </a:endParaRPr>
          </a:p>
        </p:txBody>
      </p:sp>
      <p:sp>
        <p:nvSpPr>
          <p:cNvPr id="2" name="フッター プレースホルダ 1"/>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12</a:t>
            </a:fld>
            <a:endParaRPr kumimoji="1" lang="ja-JP" altLang="en-US"/>
          </a:p>
        </p:txBody>
      </p:sp>
      <p:sp>
        <p:nvSpPr>
          <p:cNvPr id="4" name="テキスト ボックス 3"/>
          <p:cNvSpPr txBox="1"/>
          <p:nvPr/>
        </p:nvSpPr>
        <p:spPr>
          <a:xfrm>
            <a:off x="2055927" y="2967335"/>
            <a:ext cx="5032147" cy="923330"/>
          </a:xfrm>
          <a:prstGeom prst="rect">
            <a:avLst/>
          </a:prstGeom>
          <a:noFill/>
        </p:spPr>
        <p:txBody>
          <a:bodyPr wrap="none" rtlCol="0">
            <a:spAutoFit/>
          </a:bodyPr>
          <a:lstStyle/>
          <a:p>
            <a:r>
              <a:rPr lang="ja-JP" altLang="en-US" sz="5400" b="1" dirty="0"/>
              <a:t>髪のモデリング</a:t>
            </a:r>
            <a:endParaRPr kumimoji="1" lang="ja-JP" altLang="en-US" sz="54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髪のモデリング</a:t>
            </a:r>
            <a:endParaRPr kumimoji="1" lang="ja-JP" altLang="en-US" dirty="0"/>
          </a:p>
        </p:txBody>
      </p:sp>
      <p:sp>
        <p:nvSpPr>
          <p:cNvPr id="5" name="コンテンツ プレースホルダ 4"/>
          <p:cNvSpPr>
            <a:spLocks noGrp="1"/>
          </p:cNvSpPr>
          <p:nvPr>
            <p:ph idx="1"/>
          </p:nvPr>
        </p:nvSpPr>
        <p:spPr/>
        <p:txBody>
          <a:bodyPr/>
          <a:lstStyle/>
          <a:p>
            <a:pPr>
              <a:buNone/>
            </a:pPr>
            <a:r>
              <a:rPr lang="ja-JP" altLang="en-US" dirty="0" smtClean="0"/>
              <a:t>完全な髪の再現は現在では非常に困難</a:t>
            </a:r>
            <a:endParaRPr lang="en-US" altLang="ja-JP" dirty="0" smtClean="0"/>
          </a:p>
          <a:p>
            <a:pPr>
              <a:buNone/>
            </a:pPr>
            <a:endParaRPr lang="en-US" altLang="ja-JP" dirty="0" smtClean="0"/>
          </a:p>
          <a:p>
            <a:pPr>
              <a:buNone/>
            </a:pPr>
            <a:r>
              <a:rPr lang="ja-JP" altLang="en-US" dirty="0" smtClean="0"/>
              <a:t>計算量</a:t>
            </a:r>
            <a:endParaRPr lang="en-US" altLang="ja-JP" dirty="0" smtClean="0"/>
          </a:p>
          <a:p>
            <a:pPr>
              <a:buNone/>
            </a:pPr>
            <a:r>
              <a:rPr lang="ja-JP" altLang="en-US" dirty="0" smtClean="0"/>
              <a:t>ハードウェア</a:t>
            </a:r>
            <a:endParaRPr lang="en-US" altLang="ja-JP" dirty="0" smtClean="0"/>
          </a:p>
          <a:p>
            <a:pPr>
              <a:buNone/>
            </a:pPr>
            <a:r>
              <a:rPr lang="ja-JP" altLang="en-US" dirty="0" smtClean="0"/>
              <a:t>リアルタイム</a:t>
            </a:r>
            <a:endParaRPr lang="en-US" altLang="ja-JP" dirty="0" smtClean="0"/>
          </a:p>
          <a:p>
            <a:pPr>
              <a:buNone/>
            </a:pPr>
            <a:r>
              <a:rPr lang="ja-JP" altLang="en-US" dirty="0" smtClean="0"/>
              <a:t>パラメータの設定</a:t>
            </a:r>
            <a:endParaRPr lang="en-US" altLang="ja-JP" dirty="0" smtClean="0"/>
          </a:p>
          <a:p>
            <a:pPr>
              <a:buNone/>
            </a:pPr>
            <a:endParaRPr lang="en-US" altLang="ja-JP" dirty="0" smtClean="0"/>
          </a:p>
          <a:p>
            <a:pPr>
              <a:buNone/>
            </a:pPr>
            <a:endParaRPr lang="en-US" altLang="ja-JP" dirty="0" smtClean="0"/>
          </a:p>
          <a:p>
            <a:pPr>
              <a:buNone/>
            </a:pPr>
            <a:endParaRPr lang="en-US" altLang="ja-JP" b="1" dirty="0" smtClean="0"/>
          </a:p>
          <a:p>
            <a:pPr lvl="1">
              <a:buNone/>
            </a:pPr>
            <a:endParaRPr lang="en-US" altLang="ja-JP" dirty="0" smtClean="0"/>
          </a:p>
          <a:p>
            <a:pPr>
              <a:buNone/>
            </a:pPr>
            <a:endParaRPr lang="en-US" altLang="ja-JP" dirty="0" smtClean="0"/>
          </a:p>
          <a:p>
            <a:pPr>
              <a:buNone/>
            </a:pPr>
            <a:endParaRPr lang="en-US" altLang="ja-JP" dirty="0" smtClean="0"/>
          </a:p>
          <a:p>
            <a:pPr>
              <a:buNone/>
            </a:pPr>
            <a:endParaRPr kumimoji="1" lang="en-US" altLang="ja-JP" dirty="0" smtClean="0"/>
          </a:p>
        </p:txBody>
      </p:sp>
      <p:sp>
        <p:nvSpPr>
          <p:cNvPr id="2" name="フッター プレースホルダ 1"/>
          <p:cNvSpPr>
            <a:spLocks noGrp="1"/>
          </p:cNvSpPr>
          <p:nvPr>
            <p:ph type="ftr" sz="quarter" idx="11"/>
          </p:nvPr>
        </p:nvSpPr>
        <p:spPr/>
        <p:txBody>
          <a:bodyPr/>
          <a:lstStyle/>
          <a:p>
            <a:r>
              <a:rPr kumimoji="1" lang="en-US" altLang="ja-JP" dirty="0" smtClean="0"/>
              <a:t>CS</a:t>
            </a:r>
            <a:r>
              <a:rPr kumimoji="1" lang="ja-JP" altLang="en-US" dirty="0" smtClean="0"/>
              <a:t>セミナー　</a:t>
            </a:r>
            <a:r>
              <a:rPr kumimoji="1" lang="en-US" altLang="ja-JP" dirty="0" smtClean="0"/>
              <a:t>2008</a:t>
            </a:r>
            <a:r>
              <a:rPr kumimoji="1" lang="ja-JP" altLang="en-US" dirty="0" smtClean="0"/>
              <a:t>年</a:t>
            </a:r>
            <a:r>
              <a:rPr kumimoji="1" lang="en-US" altLang="ja-JP" dirty="0" smtClean="0"/>
              <a:t>12</a:t>
            </a:r>
            <a:r>
              <a:rPr kumimoji="1" lang="ja-JP" altLang="en-US" dirty="0" smtClean="0"/>
              <a:t>月</a:t>
            </a:r>
            <a:r>
              <a:rPr kumimoji="1" lang="en-US" altLang="ja-JP" dirty="0" smtClean="0"/>
              <a:t>18</a:t>
            </a:r>
            <a:r>
              <a:rPr kumimoji="1" lang="ja-JP" altLang="en-US" dirty="0" smtClean="0"/>
              <a:t>日　林本法也</a:t>
            </a:r>
            <a:endParaRPr kumimoji="1" lang="ja-JP" altLang="en-US" dirty="0"/>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13</a:t>
            </a:fld>
            <a:endParaRPr kumimoji="1" lang="ja-JP" altLang="en-US" dirty="0"/>
          </a:p>
        </p:txBody>
      </p:sp>
      <p:sp>
        <p:nvSpPr>
          <p:cNvPr id="7" name="右矢印 6"/>
          <p:cNvSpPr/>
          <p:nvPr/>
        </p:nvSpPr>
        <p:spPr>
          <a:xfrm>
            <a:off x="3714744" y="2928934"/>
            <a:ext cx="785819" cy="717878"/>
          </a:xfrm>
          <a:prstGeom prst="rightArrow">
            <a:avLst/>
          </a:prstGeom>
          <a:solidFill>
            <a:srgbClr val="8064A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8" name="テキスト ボックス 7"/>
          <p:cNvSpPr txBox="1"/>
          <p:nvPr/>
        </p:nvSpPr>
        <p:spPr>
          <a:xfrm>
            <a:off x="4618434" y="2281190"/>
            <a:ext cx="4304383" cy="2862322"/>
          </a:xfrm>
          <a:prstGeom prst="rect">
            <a:avLst/>
          </a:prstGeom>
          <a:noFill/>
        </p:spPr>
        <p:txBody>
          <a:bodyPr wrap="none" rtlCol="0">
            <a:spAutoFit/>
          </a:bodyPr>
          <a:lstStyle/>
          <a:p>
            <a:r>
              <a:rPr kumimoji="1" lang="ja-JP" altLang="en-US" sz="3000" dirty="0" smtClean="0"/>
              <a:t>髪のサイズ</a:t>
            </a:r>
            <a:endParaRPr kumimoji="1" lang="en-US" altLang="ja-JP" sz="3000" dirty="0" smtClean="0"/>
          </a:p>
          <a:p>
            <a:r>
              <a:rPr lang="en-US" altLang="ja-JP" sz="3000" dirty="0" smtClean="0"/>
              <a:t>	</a:t>
            </a:r>
            <a:r>
              <a:rPr lang="ja-JP" altLang="en-US" sz="2800" dirty="0" smtClean="0"/>
              <a:t>直径</a:t>
            </a:r>
            <a:r>
              <a:rPr lang="en-US" altLang="ja-JP" sz="2800" dirty="0" smtClean="0"/>
              <a:t>0.05</a:t>
            </a:r>
            <a:r>
              <a:rPr lang="ja-JP" altLang="en-US" sz="2800" dirty="0" smtClean="0"/>
              <a:t>㎜～</a:t>
            </a:r>
            <a:r>
              <a:rPr lang="en-US" altLang="ja-JP" sz="2800" dirty="0" smtClean="0"/>
              <a:t>0.15㎜</a:t>
            </a:r>
          </a:p>
          <a:p>
            <a:r>
              <a:rPr lang="ja-JP" altLang="en-US" sz="3000" dirty="0" smtClean="0"/>
              <a:t>髪の量</a:t>
            </a:r>
            <a:endParaRPr lang="en-US" altLang="ja-JP" sz="3000" dirty="0" smtClean="0"/>
          </a:p>
          <a:p>
            <a:r>
              <a:rPr kumimoji="1" lang="en-US" altLang="ja-JP" sz="3000" dirty="0" smtClean="0"/>
              <a:t>	</a:t>
            </a:r>
            <a:r>
              <a:rPr kumimoji="1" lang="ja-JP" altLang="en-US" sz="2800" dirty="0" smtClean="0"/>
              <a:t>最低</a:t>
            </a:r>
            <a:r>
              <a:rPr kumimoji="1" lang="en-US" altLang="ja-JP" sz="2800" dirty="0" smtClean="0"/>
              <a:t>10</a:t>
            </a:r>
            <a:r>
              <a:rPr kumimoji="1" lang="ja-JP" altLang="en-US" sz="2800" dirty="0" smtClean="0"/>
              <a:t>万本以上</a:t>
            </a:r>
            <a:endParaRPr kumimoji="1" lang="en-US" altLang="ja-JP" sz="2800" dirty="0" smtClean="0"/>
          </a:p>
          <a:p>
            <a:r>
              <a:rPr kumimoji="1" lang="ja-JP" altLang="en-US" sz="3000" dirty="0" smtClean="0"/>
              <a:t>個人差</a:t>
            </a:r>
            <a:endParaRPr kumimoji="1" lang="en-US" altLang="ja-JP" sz="3000" dirty="0" smtClean="0"/>
          </a:p>
          <a:p>
            <a:r>
              <a:rPr lang="en-US" altLang="ja-JP" sz="3000" dirty="0" smtClean="0"/>
              <a:t>	</a:t>
            </a:r>
            <a:r>
              <a:rPr lang="ja-JP" altLang="en-US" sz="2800" dirty="0" smtClean="0"/>
              <a:t>直毛、癖毛、硬さ</a:t>
            </a:r>
            <a:endParaRPr kumimoji="1" lang="ja-JP"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モデリングの分類</a:t>
            </a:r>
            <a:r>
              <a:rPr kumimoji="1" lang="en-US" altLang="ja-JP" dirty="0" smtClean="0"/>
              <a:t>(1 / 3)</a:t>
            </a: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14</a:t>
            </a:fld>
            <a:endParaRPr kumimoji="1" lang="ja-JP" altLang="en-US"/>
          </a:p>
        </p:txBody>
      </p:sp>
      <p:sp>
        <p:nvSpPr>
          <p:cNvPr id="7" name="角丸四角形 6"/>
          <p:cNvSpPr/>
          <p:nvPr/>
        </p:nvSpPr>
        <p:spPr>
          <a:xfrm>
            <a:off x="2289556" y="1454454"/>
            <a:ext cx="4564888"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ct val="150000"/>
              </a:lnSpc>
            </a:pPr>
            <a:r>
              <a:rPr kumimoji="1" lang="ja-JP" altLang="en-US" sz="3200" b="1" dirty="0" smtClean="0">
                <a:solidFill>
                  <a:schemeClr val="tx1"/>
                </a:solidFill>
              </a:rPr>
              <a:t>ヘアスタイリング</a:t>
            </a:r>
            <a:endParaRPr kumimoji="1" lang="en-US" altLang="ja-JP" sz="3200" b="1" dirty="0" smtClean="0">
              <a:solidFill>
                <a:schemeClr val="tx1"/>
              </a:solidFill>
            </a:endParaRPr>
          </a:p>
        </p:txBody>
      </p:sp>
      <p:sp>
        <p:nvSpPr>
          <p:cNvPr id="9" name="角丸四角形 8"/>
          <p:cNvSpPr/>
          <p:nvPr/>
        </p:nvSpPr>
        <p:spPr>
          <a:xfrm>
            <a:off x="2289556" y="3097528"/>
            <a:ext cx="4564888"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ct val="150000"/>
              </a:lnSpc>
            </a:pPr>
            <a:r>
              <a:rPr kumimoji="1" lang="ja-JP" altLang="en-US" sz="3200" b="1" dirty="0" smtClean="0">
                <a:solidFill>
                  <a:schemeClr val="tx1"/>
                </a:solidFill>
              </a:rPr>
              <a:t>ヘアシミュレーション</a:t>
            </a:r>
            <a:endParaRPr lang="en-US" altLang="ja-JP" sz="3200" dirty="0" smtClean="0">
              <a:solidFill>
                <a:schemeClr val="tx1"/>
              </a:solidFill>
            </a:endParaRPr>
          </a:p>
        </p:txBody>
      </p:sp>
      <p:sp>
        <p:nvSpPr>
          <p:cNvPr id="10" name="角丸四角形 9"/>
          <p:cNvSpPr/>
          <p:nvPr/>
        </p:nvSpPr>
        <p:spPr>
          <a:xfrm>
            <a:off x="2289556" y="4714884"/>
            <a:ext cx="4564888"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ct val="150000"/>
              </a:lnSpc>
            </a:pPr>
            <a:r>
              <a:rPr kumimoji="1" lang="ja-JP" altLang="en-US" sz="3200" b="1" dirty="0" smtClean="0">
                <a:solidFill>
                  <a:schemeClr val="tx1"/>
                </a:solidFill>
              </a:rPr>
              <a:t>ヘアスタイリング</a:t>
            </a:r>
            <a:endParaRPr kumimoji="1" lang="en-US" altLang="ja-JP" sz="3200" b="1" dirty="0" smtClean="0">
              <a:solidFill>
                <a:schemeClr val="tx1"/>
              </a:solidFill>
            </a:endParaRPr>
          </a:p>
        </p:txBody>
      </p:sp>
      <p:sp>
        <p:nvSpPr>
          <p:cNvPr id="12" name="テキスト ボックス 11"/>
          <p:cNvSpPr txBox="1"/>
          <p:nvPr/>
        </p:nvSpPr>
        <p:spPr>
          <a:xfrm>
            <a:off x="1863566" y="2643182"/>
            <a:ext cx="5416868" cy="461665"/>
          </a:xfrm>
          <a:prstGeom prst="rect">
            <a:avLst/>
          </a:prstGeom>
          <a:noFill/>
        </p:spPr>
        <p:txBody>
          <a:bodyPr wrap="none" rtlCol="0">
            <a:spAutoFit/>
          </a:bodyPr>
          <a:lstStyle/>
          <a:p>
            <a:r>
              <a:rPr kumimoji="1" lang="ja-JP" altLang="en-US" sz="2400" dirty="0" smtClean="0"/>
              <a:t>幾何学ベース、物理ベース、実在写真</a:t>
            </a:r>
            <a:endParaRPr kumimoji="1" lang="ja-JP"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モデリングの分類</a:t>
            </a:r>
            <a:r>
              <a:rPr lang="en-US" altLang="ja-JP" dirty="0" smtClean="0"/>
              <a:t>(2 / 3	)</a:t>
            </a:r>
            <a:endParaRPr kumimoji="1" lang="ja-JP" altLang="en-US" dirty="0"/>
          </a:p>
        </p:txBody>
      </p:sp>
      <p:sp>
        <p:nvSpPr>
          <p:cNvPr id="3" name="コンテンツ プレースホルダ 2"/>
          <p:cNvSpPr>
            <a:spLocks noGrp="1"/>
          </p:cNvSpPr>
          <p:nvPr>
            <p:ph sz="half" idx="1"/>
          </p:nvPr>
        </p:nvSpPr>
        <p:spPr/>
        <p:txBody>
          <a:bodyPr/>
          <a:lstStyle/>
          <a:p>
            <a:pPr>
              <a:buNone/>
            </a:pPr>
            <a:r>
              <a:rPr lang="ja-JP" altLang="en-US" b="1" dirty="0" smtClean="0"/>
              <a:t>ヘアシミュレーション</a:t>
            </a:r>
            <a:endParaRPr lang="en-US" altLang="ja-JP" b="1" dirty="0" smtClean="0"/>
          </a:p>
          <a:p>
            <a:pPr>
              <a:buNone/>
            </a:pPr>
            <a:endParaRPr kumimoji="1" lang="en-US" altLang="ja-JP" dirty="0" smtClean="0"/>
          </a:p>
          <a:p>
            <a:r>
              <a:rPr lang="ja-JP" altLang="en-US" dirty="0" smtClean="0"/>
              <a:t>重力や風、摩擦</a:t>
            </a:r>
            <a:endParaRPr lang="en-US" altLang="ja-JP" dirty="0" smtClean="0"/>
          </a:p>
          <a:p>
            <a:r>
              <a:rPr kumimoji="1" lang="ja-JP" altLang="en-US" dirty="0" smtClean="0"/>
              <a:t>髪間、他の物体に</a:t>
            </a:r>
            <a:endParaRPr kumimoji="1" lang="en-US" altLang="ja-JP" dirty="0" smtClean="0"/>
          </a:p>
          <a:p>
            <a:pPr>
              <a:buNone/>
            </a:pPr>
            <a:r>
              <a:rPr lang="en-US" altLang="ja-JP" dirty="0" smtClean="0"/>
              <a:t>	</a:t>
            </a:r>
            <a:r>
              <a:rPr kumimoji="1" lang="ja-JP" altLang="en-US" dirty="0" smtClean="0"/>
              <a:t>よる</a:t>
            </a:r>
            <a:r>
              <a:rPr lang="ja-JP" altLang="en-US" dirty="0" smtClean="0"/>
              <a:t>相互影響</a:t>
            </a: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15</a:t>
            </a:fld>
            <a:endParaRPr kumimoji="1" lang="ja-JP" altLang="en-US"/>
          </a:p>
        </p:txBody>
      </p:sp>
      <p:pic>
        <p:nvPicPr>
          <p:cNvPr id="7" name="shrek_head_back.avi">
            <a:hlinkClick r:id="" action="ppaction://media"/>
          </p:cNvPr>
          <p:cNvPicPr>
            <a:picLocks noGrp="1" noRot="1" noChangeAspect="1"/>
          </p:cNvPicPr>
          <p:nvPr>
            <p:ph sz="half" idx="2"/>
            <a:videoFile r:link="rId1"/>
          </p:nvPr>
        </p:nvPicPr>
        <p:blipFill>
          <a:blip r:embed="rId4"/>
          <a:stretch>
            <a:fillRect/>
          </a:stretch>
        </p:blipFill>
        <p:spPr>
          <a:xfrm>
            <a:off x="4572000" y="2125256"/>
            <a:ext cx="4214842" cy="3161132"/>
          </a:xfrm>
          <a:prstGeom prst="rect">
            <a:avLst/>
          </a:prstGeom>
        </p:spPr>
      </p:pic>
      <p:sp>
        <p:nvSpPr>
          <p:cNvPr id="8" name="テキスト ボックス 7"/>
          <p:cNvSpPr txBox="1"/>
          <p:nvPr/>
        </p:nvSpPr>
        <p:spPr>
          <a:xfrm>
            <a:off x="4133725" y="5429264"/>
            <a:ext cx="4795993" cy="1138773"/>
          </a:xfrm>
          <a:prstGeom prst="rect">
            <a:avLst/>
          </a:prstGeom>
          <a:noFill/>
        </p:spPr>
        <p:txBody>
          <a:bodyPr wrap="none" rtlCol="0">
            <a:spAutoFit/>
          </a:bodyPr>
          <a:lstStyle/>
          <a:p>
            <a:r>
              <a:rPr lang="en-US" b="1" dirty="0" smtClean="0"/>
              <a:t>A Mass Spring Model for Hair Simulation</a:t>
            </a:r>
          </a:p>
          <a:p>
            <a:r>
              <a:rPr lang="en-US" sz="1400" b="1" dirty="0" err="1" smtClean="0"/>
              <a:t>S</a:t>
            </a:r>
            <a:r>
              <a:rPr lang="en-US" sz="1400" dirty="0" err="1" smtClean="0"/>
              <a:t>elle</a:t>
            </a:r>
            <a:r>
              <a:rPr lang="en-US" sz="1400" dirty="0" smtClean="0"/>
              <a:t>, A., </a:t>
            </a:r>
            <a:r>
              <a:rPr lang="en-US" sz="1400" dirty="0" err="1" smtClean="0"/>
              <a:t>Lentine</a:t>
            </a:r>
            <a:r>
              <a:rPr lang="en-US" sz="1400" dirty="0" smtClean="0"/>
              <a:t>, M., G., and </a:t>
            </a:r>
            <a:r>
              <a:rPr lang="en-US" sz="1400" dirty="0" err="1" smtClean="0"/>
              <a:t>Fedkiw</a:t>
            </a:r>
            <a:r>
              <a:rPr lang="en-US" sz="1400" dirty="0" smtClean="0"/>
              <a:t>, R.</a:t>
            </a:r>
            <a:r>
              <a:rPr lang="ja-JP" altLang="en-US" sz="1400" dirty="0" smtClean="0"/>
              <a:t> </a:t>
            </a:r>
            <a:r>
              <a:rPr lang="en-US" altLang="ja-JP" sz="1400" dirty="0" smtClean="0"/>
              <a:t>SIGGRAPH2008</a:t>
            </a:r>
            <a:endParaRPr lang="en-US" sz="1400" dirty="0" smtClean="0"/>
          </a:p>
          <a:p>
            <a:endParaRPr lang="en-US" b="1" dirty="0" smtClean="0"/>
          </a:p>
          <a:p>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モデリングの分類</a:t>
            </a:r>
            <a:r>
              <a:rPr kumimoji="1" lang="en-US" altLang="ja-JP" dirty="0" smtClean="0"/>
              <a:t>(3 / 3)</a:t>
            </a:r>
            <a:endParaRPr kumimoji="1" lang="ja-JP" altLang="en-US" dirty="0"/>
          </a:p>
        </p:txBody>
      </p:sp>
      <p:sp>
        <p:nvSpPr>
          <p:cNvPr id="7" name="コンテンツ プレースホルダ 6"/>
          <p:cNvSpPr>
            <a:spLocks noGrp="1"/>
          </p:cNvSpPr>
          <p:nvPr>
            <p:ph sz="half" idx="1"/>
          </p:nvPr>
        </p:nvSpPr>
        <p:spPr>
          <a:xfrm>
            <a:off x="457200" y="1196975"/>
            <a:ext cx="4186238" cy="4929188"/>
          </a:xfrm>
        </p:spPr>
        <p:txBody>
          <a:bodyPr/>
          <a:lstStyle/>
          <a:p>
            <a:pPr>
              <a:buNone/>
            </a:pPr>
            <a:r>
              <a:rPr kumimoji="1" lang="ja-JP" altLang="en-US" b="1" dirty="0" smtClean="0"/>
              <a:t>ヘアレンダリング</a:t>
            </a:r>
            <a:endParaRPr kumimoji="1" lang="en-US" altLang="ja-JP" b="1" dirty="0" smtClean="0"/>
          </a:p>
          <a:p>
            <a:pPr>
              <a:buNone/>
            </a:pPr>
            <a:endParaRPr lang="en-US" altLang="ja-JP" b="1" dirty="0" smtClean="0"/>
          </a:p>
          <a:p>
            <a:r>
              <a:rPr kumimoji="1" lang="ja-JP" altLang="en-US" dirty="0" smtClean="0"/>
              <a:t>色</a:t>
            </a:r>
            <a:endParaRPr kumimoji="1" lang="en-US" altLang="ja-JP" dirty="0" smtClean="0"/>
          </a:p>
          <a:p>
            <a:r>
              <a:rPr lang="ja-JP" altLang="en-US" dirty="0" smtClean="0"/>
              <a:t>シェーディング（陰）</a:t>
            </a:r>
            <a:endParaRPr lang="en-US" altLang="ja-JP" dirty="0" smtClean="0"/>
          </a:p>
          <a:p>
            <a:r>
              <a:rPr lang="ja-JP" altLang="en-US" dirty="0" smtClean="0"/>
              <a:t>シャドウィング（影）</a:t>
            </a:r>
            <a:endParaRPr kumimoji="1" lang="en-US" altLang="ja-JP" dirty="0" smtClean="0"/>
          </a:p>
          <a:p>
            <a:r>
              <a:rPr kumimoji="1" lang="ja-JP" altLang="en-US" dirty="0" smtClean="0"/>
              <a:t>光の散乱</a:t>
            </a:r>
            <a:endParaRPr kumimoji="1" lang="en-US" altLang="ja-JP" dirty="0" smtClean="0"/>
          </a:p>
          <a:p>
            <a:r>
              <a:rPr lang="ja-JP" altLang="en-US" dirty="0" smtClean="0"/>
              <a:t>アンチエイリアシング</a:t>
            </a:r>
            <a:endParaRPr kumimoji="1" lang="en-US" altLang="ja-JP" dirty="0" smtClean="0"/>
          </a:p>
          <a:p>
            <a:pPr>
              <a:buNone/>
            </a:pPr>
            <a:endParaRPr kumimoji="1" lang="en-US" altLang="ja-JP" dirty="0" smtClean="0"/>
          </a:p>
          <a:p>
            <a:pPr>
              <a:buNone/>
            </a:pPr>
            <a:endParaRPr lang="en-US" altLang="ja-JP" b="1" dirty="0" smtClean="0"/>
          </a:p>
          <a:p>
            <a:pPr>
              <a:buNone/>
            </a:pPr>
            <a:endParaRPr kumimoji="1" lang="ja-JP" altLang="en-US" b="1" dirty="0"/>
          </a:p>
        </p:txBody>
      </p:sp>
      <p:sp>
        <p:nvSpPr>
          <p:cNvPr id="5" name="フッター プレースホルダ 4"/>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スライド番号プレースホルダ 5"/>
          <p:cNvSpPr>
            <a:spLocks noGrp="1"/>
          </p:cNvSpPr>
          <p:nvPr>
            <p:ph type="sldNum" sz="quarter" idx="12"/>
          </p:nvPr>
        </p:nvSpPr>
        <p:spPr/>
        <p:txBody>
          <a:bodyPr/>
          <a:lstStyle/>
          <a:p>
            <a:fld id="{2E96D7CB-0BB0-4F48-A0F9-4718EAB03019}" type="slidenum">
              <a:rPr kumimoji="1" lang="ja-JP" altLang="en-US" smtClean="0"/>
              <a:pPr/>
              <a:t>16</a:t>
            </a:fld>
            <a:endParaRPr kumimoji="1" lang="ja-JP" altLang="en-US"/>
          </a:p>
        </p:txBody>
      </p:sp>
      <p:sp>
        <p:nvSpPr>
          <p:cNvPr id="11" name="テキスト ボックス 10"/>
          <p:cNvSpPr txBox="1"/>
          <p:nvPr/>
        </p:nvSpPr>
        <p:spPr>
          <a:xfrm>
            <a:off x="4714876" y="5286388"/>
            <a:ext cx="3997633" cy="1323439"/>
          </a:xfrm>
          <a:prstGeom prst="rect">
            <a:avLst/>
          </a:prstGeom>
          <a:noFill/>
        </p:spPr>
        <p:txBody>
          <a:bodyPr wrap="none" rtlCol="0">
            <a:spAutoFit/>
          </a:bodyPr>
          <a:lstStyle/>
          <a:p>
            <a:r>
              <a:rPr lang="en-US" b="1" dirty="0" smtClean="0"/>
              <a:t>Dual Scattering Approximation for </a:t>
            </a:r>
          </a:p>
          <a:p>
            <a:r>
              <a:rPr lang="en-US" b="1" dirty="0" smtClean="0"/>
              <a:t>Fast Multiple Scattering in Hair</a:t>
            </a:r>
          </a:p>
          <a:p>
            <a:r>
              <a:rPr lang="en-US" sz="1400" dirty="0" smtClean="0"/>
              <a:t>Arno </a:t>
            </a:r>
            <a:r>
              <a:rPr lang="en-US" sz="1400" dirty="0" err="1" smtClean="0"/>
              <a:t>Zinke</a:t>
            </a:r>
            <a:r>
              <a:rPr lang="en-US" sz="1400" dirty="0" smtClean="0"/>
              <a:t>, </a:t>
            </a:r>
            <a:r>
              <a:rPr lang="en-US" sz="1400" dirty="0" err="1" smtClean="0"/>
              <a:t>Cem</a:t>
            </a:r>
            <a:r>
              <a:rPr lang="en-US" sz="1400" dirty="0" smtClean="0"/>
              <a:t> </a:t>
            </a:r>
            <a:r>
              <a:rPr lang="en-US" sz="1400" dirty="0" err="1" smtClean="0"/>
              <a:t>Yuksel</a:t>
            </a:r>
            <a:r>
              <a:rPr lang="en-US" sz="1400" dirty="0" smtClean="0"/>
              <a:t>, Andreas Weber, </a:t>
            </a:r>
          </a:p>
          <a:p>
            <a:r>
              <a:rPr lang="en-US" sz="1400" dirty="0" smtClean="0"/>
              <a:t>and John Keyser</a:t>
            </a:r>
            <a:r>
              <a:rPr lang="ja-JP" altLang="en-US" sz="1400" dirty="0" smtClean="0"/>
              <a:t> </a:t>
            </a:r>
            <a:r>
              <a:rPr lang="en-US" altLang="ja-JP" sz="1400" dirty="0" smtClean="0"/>
              <a:t>SIGGRAPH 2008</a:t>
            </a:r>
            <a:r>
              <a:rPr lang="en-US" sz="1600" dirty="0" smtClean="0"/>
              <a:t/>
            </a:r>
            <a:br>
              <a:rPr lang="en-US" sz="1600" dirty="0" smtClean="0"/>
            </a:br>
            <a:endParaRPr kumimoji="1" lang="ja-JP" altLang="en-US" sz="1600" dirty="0"/>
          </a:p>
        </p:txBody>
      </p:sp>
      <p:pic>
        <p:nvPicPr>
          <p:cNvPr id="10" name="図 9" descr="scattering.jpg"/>
          <p:cNvPicPr>
            <a:picLocks noChangeAspect="1"/>
          </p:cNvPicPr>
          <p:nvPr/>
        </p:nvPicPr>
        <p:blipFill>
          <a:blip r:embed="rId3"/>
          <a:stretch>
            <a:fillRect/>
          </a:stretch>
        </p:blipFill>
        <p:spPr>
          <a:xfrm>
            <a:off x="4786314" y="1785926"/>
            <a:ext cx="3804920" cy="334264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pPr algn="ctr"/>
            <a:r>
              <a:rPr lang="ja-JP" altLang="en-US" sz="1200" b="0" dirty="0" smtClean="0">
                <a:solidFill>
                  <a:schemeClr val="bg1">
                    <a:lumMod val="50000"/>
                  </a:schemeClr>
                </a:solidFill>
              </a:rPr>
              <a:t>研究背景と目的　関連研究・技術　髪のモデリング　</a:t>
            </a:r>
            <a:r>
              <a:rPr lang="ja-JP" altLang="en-US" sz="1800" dirty="0" smtClean="0">
                <a:solidFill>
                  <a:schemeClr val="tx1"/>
                </a:solidFill>
              </a:rPr>
              <a:t>提案システムの概要</a:t>
            </a:r>
            <a:r>
              <a:rPr lang="ja-JP" altLang="en-US" sz="1200" b="0" dirty="0" smtClean="0">
                <a:solidFill>
                  <a:schemeClr val="bg1">
                    <a:lumMod val="50000"/>
                  </a:schemeClr>
                </a:solidFill>
              </a:rPr>
              <a:t>　実装　まとめと今後の課題</a:t>
            </a:r>
            <a:endParaRPr kumimoji="1" lang="ja-JP" altLang="en-US" sz="1200" b="0" dirty="0"/>
          </a:p>
        </p:txBody>
      </p:sp>
      <p:sp>
        <p:nvSpPr>
          <p:cNvPr id="2" name="フッター プレースホルダ 1"/>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17</a:t>
            </a:fld>
            <a:endParaRPr kumimoji="1" lang="ja-JP" altLang="en-US"/>
          </a:p>
        </p:txBody>
      </p:sp>
      <p:sp>
        <p:nvSpPr>
          <p:cNvPr id="4" name="テキスト ボックス 3"/>
          <p:cNvSpPr txBox="1"/>
          <p:nvPr/>
        </p:nvSpPr>
        <p:spPr>
          <a:xfrm>
            <a:off x="1363430" y="2967335"/>
            <a:ext cx="6417141" cy="923330"/>
          </a:xfrm>
          <a:prstGeom prst="rect">
            <a:avLst/>
          </a:prstGeom>
          <a:noFill/>
        </p:spPr>
        <p:txBody>
          <a:bodyPr wrap="none" rtlCol="0">
            <a:spAutoFit/>
          </a:bodyPr>
          <a:lstStyle/>
          <a:p>
            <a:r>
              <a:rPr kumimoji="1" lang="ja-JP" altLang="en-US" sz="5400" b="1" dirty="0" smtClean="0"/>
              <a:t>提案システムの概要</a:t>
            </a:r>
            <a:endParaRPr kumimoji="1" lang="ja-JP" altLang="en-US" sz="54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Hair Cluster</a:t>
            </a:r>
            <a:r>
              <a:rPr kumimoji="1" lang="ja-JP" altLang="en-US" dirty="0" smtClean="0"/>
              <a:t>モデル</a:t>
            </a:r>
            <a:endParaRPr kumimoji="1" lang="ja-JP" altLang="en-US" dirty="0"/>
          </a:p>
        </p:txBody>
      </p:sp>
      <p:sp>
        <p:nvSpPr>
          <p:cNvPr id="3" name="フッター プレースホルダ 2"/>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4" name="スライド番号プレースホルダ 3"/>
          <p:cNvSpPr>
            <a:spLocks noGrp="1"/>
          </p:cNvSpPr>
          <p:nvPr>
            <p:ph type="sldNum" sz="quarter" idx="12"/>
          </p:nvPr>
        </p:nvSpPr>
        <p:spPr/>
        <p:txBody>
          <a:bodyPr/>
          <a:lstStyle/>
          <a:p>
            <a:fld id="{2E96D7CB-0BB0-4F48-A0F9-4718EAB03019}" type="slidenum">
              <a:rPr kumimoji="1" lang="ja-JP" altLang="en-US" smtClean="0"/>
              <a:pPr/>
              <a:t>18</a:t>
            </a:fld>
            <a:endParaRPr kumimoji="1" lang="ja-JP" altLang="en-US"/>
          </a:p>
        </p:txBody>
      </p:sp>
      <p:grpSp>
        <p:nvGrpSpPr>
          <p:cNvPr id="60" name="グループ化 59"/>
          <p:cNvGrpSpPr/>
          <p:nvPr/>
        </p:nvGrpSpPr>
        <p:grpSpPr>
          <a:xfrm>
            <a:off x="678629" y="1571612"/>
            <a:ext cx="7786742" cy="3247747"/>
            <a:chOff x="642910" y="1571612"/>
            <a:chExt cx="7786742" cy="3247747"/>
          </a:xfrm>
        </p:grpSpPr>
        <p:grpSp>
          <p:nvGrpSpPr>
            <p:cNvPr id="19" name="グループ化 18"/>
            <p:cNvGrpSpPr/>
            <p:nvPr/>
          </p:nvGrpSpPr>
          <p:grpSpPr>
            <a:xfrm>
              <a:off x="642910" y="1747569"/>
              <a:ext cx="2207623" cy="2181497"/>
              <a:chOff x="653143" y="1554480"/>
              <a:chExt cx="2207623" cy="2181497"/>
            </a:xfrm>
          </p:grpSpPr>
          <p:sp>
            <p:nvSpPr>
              <p:cNvPr id="12" name="フリーフォーム 11"/>
              <p:cNvSpPr/>
              <p:nvPr/>
            </p:nvSpPr>
            <p:spPr>
              <a:xfrm>
                <a:off x="653143" y="15544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805543" y="17068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a:off x="957943" y="18592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a:off x="1110343" y="20116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a:off x="1262743" y="21640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a:off x="1415143" y="23164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1567543" y="24688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2" name="グループ化 21"/>
            <p:cNvGrpSpPr/>
            <p:nvPr/>
          </p:nvGrpSpPr>
          <p:grpSpPr>
            <a:xfrm>
              <a:off x="5936277" y="1828531"/>
              <a:ext cx="2207623" cy="2181497"/>
              <a:chOff x="653143" y="1554480"/>
              <a:chExt cx="2207623" cy="2181497"/>
            </a:xfrm>
          </p:grpSpPr>
          <p:sp>
            <p:nvSpPr>
              <p:cNvPr id="23" name="フリーフォーム 22"/>
              <p:cNvSpPr/>
              <p:nvPr/>
            </p:nvSpPr>
            <p:spPr>
              <a:xfrm>
                <a:off x="653143" y="15544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a:off x="805543" y="17068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957943" y="18592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1110343" y="20116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a:off x="1262743" y="21640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1415143" y="23164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フリーフォーム 28"/>
              <p:cNvSpPr/>
              <p:nvPr/>
            </p:nvSpPr>
            <p:spPr>
              <a:xfrm>
                <a:off x="1567543" y="2468880"/>
                <a:ext cx="1293223" cy="1267097"/>
              </a:xfrm>
              <a:custGeom>
                <a:avLst/>
                <a:gdLst>
                  <a:gd name="connsiteX0" fmla="*/ 0 w 1293223"/>
                  <a:gd name="connsiteY0" fmla="*/ 1267097 h 1267097"/>
                  <a:gd name="connsiteX1" fmla="*/ 509451 w 1293223"/>
                  <a:gd name="connsiteY1" fmla="*/ 875211 h 1267097"/>
                  <a:gd name="connsiteX2" fmla="*/ 744583 w 1293223"/>
                  <a:gd name="connsiteY2" fmla="*/ 235131 h 1267097"/>
                  <a:gd name="connsiteX3" fmla="*/ 1293223 w 1293223"/>
                  <a:gd name="connsiteY3" fmla="*/ 0 h 1267097"/>
                  <a:gd name="connsiteX4" fmla="*/ 1293223 w 1293223"/>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1267097">
                    <a:moveTo>
                      <a:pt x="0" y="1267097"/>
                    </a:moveTo>
                    <a:cubicBezTo>
                      <a:pt x="192677" y="1157151"/>
                      <a:pt x="385354" y="1047205"/>
                      <a:pt x="509451" y="875211"/>
                    </a:cubicBezTo>
                    <a:cubicBezTo>
                      <a:pt x="633548" y="703217"/>
                      <a:pt x="613954" y="380999"/>
                      <a:pt x="744583" y="235131"/>
                    </a:cubicBezTo>
                    <a:cubicBezTo>
                      <a:pt x="875212" y="89263"/>
                      <a:pt x="1293223" y="0"/>
                      <a:pt x="1293223" y="0"/>
                    </a:cubicBezTo>
                    <a:lnTo>
                      <a:pt x="1293223"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2" name="円/楕円 31"/>
            <p:cNvSpPr/>
            <p:nvPr/>
          </p:nvSpPr>
          <p:spPr>
            <a:xfrm>
              <a:off x="5643570" y="1571612"/>
              <a:ext cx="2786082" cy="2714644"/>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357950" y="4357694"/>
              <a:ext cx="1194558" cy="461665"/>
            </a:xfrm>
            <a:prstGeom prst="rect">
              <a:avLst/>
            </a:prstGeom>
            <a:noFill/>
          </p:spPr>
          <p:txBody>
            <a:bodyPr wrap="none" rtlCol="0">
              <a:spAutoFit/>
            </a:bodyPr>
            <a:lstStyle/>
            <a:p>
              <a:r>
                <a:rPr kumimoji="1" lang="en-US" altLang="ja-JP" sz="2400" b="1" dirty="0" smtClean="0"/>
                <a:t>cluster</a:t>
              </a:r>
              <a:endParaRPr kumimoji="1" lang="ja-JP" altLang="en-US" sz="2400" b="1" dirty="0"/>
            </a:p>
          </p:txBody>
        </p:sp>
        <p:sp>
          <p:nvSpPr>
            <p:cNvPr id="59" name="テキスト ボックス 58"/>
            <p:cNvSpPr txBox="1"/>
            <p:nvPr/>
          </p:nvSpPr>
          <p:spPr>
            <a:xfrm>
              <a:off x="714348" y="4324657"/>
              <a:ext cx="1946367" cy="461665"/>
            </a:xfrm>
            <a:prstGeom prst="rect">
              <a:avLst/>
            </a:prstGeom>
            <a:noFill/>
          </p:spPr>
          <p:txBody>
            <a:bodyPr wrap="none" rtlCol="0">
              <a:spAutoFit/>
            </a:bodyPr>
            <a:lstStyle/>
            <a:p>
              <a:r>
                <a:rPr lang="en-US" altLang="ja-JP" sz="2400" b="1" dirty="0" smtClean="0"/>
                <a:t>h</a:t>
              </a:r>
              <a:r>
                <a:rPr kumimoji="1" lang="en-US" altLang="ja-JP" sz="2400" b="1" dirty="0" smtClean="0"/>
                <a:t>air strands</a:t>
              </a:r>
              <a:endParaRPr kumimoji="1" lang="ja-JP" altLang="en-US" sz="2400" b="1" dirty="0"/>
            </a:p>
          </p:txBody>
        </p:sp>
      </p:grpSp>
      <p:sp>
        <p:nvSpPr>
          <p:cNvPr id="61" name="右矢印 60"/>
          <p:cNvSpPr/>
          <p:nvPr/>
        </p:nvSpPr>
        <p:spPr>
          <a:xfrm>
            <a:off x="3929058" y="2428868"/>
            <a:ext cx="1143009" cy="860754"/>
          </a:xfrm>
          <a:prstGeom prst="rightArrow">
            <a:avLst/>
          </a:prstGeom>
          <a:solidFill>
            <a:srgbClr val="8064A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62" name="テキスト ボックス 61"/>
          <p:cNvSpPr txBox="1"/>
          <p:nvPr/>
        </p:nvSpPr>
        <p:spPr>
          <a:xfrm>
            <a:off x="2145695" y="5189537"/>
            <a:ext cx="4852610" cy="954107"/>
          </a:xfrm>
          <a:prstGeom prst="rect">
            <a:avLst/>
          </a:prstGeom>
          <a:noFill/>
        </p:spPr>
        <p:txBody>
          <a:bodyPr wrap="none" rtlCol="0">
            <a:spAutoFit/>
          </a:bodyPr>
          <a:lstStyle/>
          <a:p>
            <a:r>
              <a:rPr kumimoji="1" lang="ja-JP" altLang="en-US" sz="2800" dirty="0" smtClean="0"/>
              <a:t>複数の髪の毛をグルーピング</a:t>
            </a:r>
            <a:endParaRPr kumimoji="1" lang="en-US" altLang="ja-JP" sz="2800" dirty="0" smtClean="0"/>
          </a:p>
          <a:p>
            <a:r>
              <a:rPr lang="ja-JP" altLang="en-US" sz="2800" dirty="0" smtClean="0"/>
              <a:t>処理、計算時間の短縮</a:t>
            </a:r>
            <a:endParaRPr kumimoji="1" lang="ja-JP" alt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Hair Cluster</a:t>
            </a:r>
            <a:r>
              <a:rPr kumimoji="1" lang="ja-JP" altLang="en-US" dirty="0" smtClean="0"/>
              <a:t>モデル</a:t>
            </a:r>
            <a:endParaRPr kumimoji="1" lang="ja-JP" altLang="en-US" dirty="0"/>
          </a:p>
        </p:txBody>
      </p:sp>
      <p:sp>
        <p:nvSpPr>
          <p:cNvPr id="6" name="コンテンツ プレースホルダ 5"/>
          <p:cNvSpPr>
            <a:spLocks noGrp="1"/>
          </p:cNvSpPr>
          <p:nvPr>
            <p:ph sz="half" idx="1"/>
          </p:nvPr>
        </p:nvSpPr>
        <p:spPr/>
        <p:txBody>
          <a:bodyPr/>
          <a:lstStyle/>
          <a:p>
            <a:pPr>
              <a:buNone/>
            </a:pPr>
            <a:r>
              <a:rPr kumimoji="1" lang="en-US" altLang="ja-JP" b="1" dirty="0" smtClean="0"/>
              <a:t>Hair Cluster</a:t>
            </a:r>
            <a:r>
              <a:rPr kumimoji="1" lang="ja-JP" altLang="en-US" dirty="0" smtClean="0"/>
              <a:t>の構成</a:t>
            </a:r>
            <a:r>
              <a:rPr lang="ja-JP" altLang="en-US" dirty="0" smtClean="0"/>
              <a:t>要素</a:t>
            </a:r>
            <a:endParaRPr kumimoji="1" lang="en-US" altLang="ja-JP" dirty="0" smtClean="0"/>
          </a:p>
          <a:p>
            <a:pPr>
              <a:buNone/>
            </a:pPr>
            <a:endParaRPr lang="en-US" altLang="ja-JP" dirty="0" smtClean="0"/>
          </a:p>
          <a:p>
            <a:pPr>
              <a:buSzPct val="100000"/>
            </a:pPr>
            <a:r>
              <a:rPr kumimoji="1" lang="en-US" altLang="ja-JP" b="1" dirty="0" smtClean="0"/>
              <a:t>Skelton Curve</a:t>
            </a:r>
          </a:p>
          <a:p>
            <a:pPr lvl="1">
              <a:buSzPct val="100000"/>
            </a:pPr>
            <a:r>
              <a:rPr lang="en-US" altLang="ja-JP" dirty="0" smtClean="0"/>
              <a:t>Hair Cluster</a:t>
            </a:r>
            <a:r>
              <a:rPr lang="ja-JP" altLang="en-US" dirty="0" smtClean="0"/>
              <a:t>の中心</a:t>
            </a:r>
            <a:endParaRPr lang="en-US" altLang="ja-JP" dirty="0" smtClean="0"/>
          </a:p>
          <a:p>
            <a:pPr lvl="1">
              <a:buSzPct val="100000"/>
            </a:pPr>
            <a:r>
              <a:rPr kumimoji="1" lang="en-US" altLang="ja-JP" dirty="0" smtClean="0"/>
              <a:t>B</a:t>
            </a:r>
            <a:r>
              <a:rPr kumimoji="1" lang="ja-JP" altLang="en-US" dirty="0" smtClean="0"/>
              <a:t>スプラインで定義</a:t>
            </a:r>
            <a:endParaRPr kumimoji="1" lang="en-US" altLang="ja-JP" dirty="0" smtClean="0"/>
          </a:p>
          <a:p>
            <a:pPr>
              <a:buSzPct val="100000"/>
            </a:pPr>
            <a:r>
              <a:rPr lang="en-US" altLang="ja-JP" b="1" dirty="0" smtClean="0"/>
              <a:t>Contour Function</a:t>
            </a:r>
          </a:p>
          <a:p>
            <a:pPr lvl="1">
              <a:buSzPct val="100000"/>
            </a:pPr>
            <a:r>
              <a:rPr lang="en-US" altLang="ja-JP" dirty="0" smtClean="0"/>
              <a:t>Hair Cluster</a:t>
            </a:r>
            <a:r>
              <a:rPr lang="ja-JP" altLang="en-US" dirty="0" smtClean="0"/>
              <a:t>の輪郭</a:t>
            </a:r>
            <a:endParaRPr lang="en-US" altLang="ja-JP" b="1" dirty="0" smtClean="0"/>
          </a:p>
          <a:p>
            <a:pPr>
              <a:buSzPct val="100000"/>
            </a:pPr>
            <a:r>
              <a:rPr kumimoji="1" lang="en-US" altLang="ja-JP" b="1" dirty="0" smtClean="0"/>
              <a:t>Hair Strand</a:t>
            </a:r>
          </a:p>
          <a:p>
            <a:pPr lvl="1">
              <a:buSzPct val="100000"/>
            </a:pPr>
            <a:r>
              <a:rPr lang="ja-JP" altLang="en-US" dirty="0" smtClean="0"/>
              <a:t>一本の髪の毛</a:t>
            </a:r>
            <a:endParaRPr lang="en-US" altLang="ja-JP" dirty="0" smtClean="0"/>
          </a:p>
          <a:p>
            <a:pPr lvl="1">
              <a:buSzPct val="100000"/>
            </a:pPr>
            <a:r>
              <a:rPr kumimoji="1" lang="ja-JP" altLang="en-US" dirty="0" smtClean="0"/>
              <a:t>極座標値</a:t>
            </a:r>
            <a:endParaRPr kumimoji="1" lang="ja-JP" altLang="en-US" dirty="0"/>
          </a:p>
        </p:txBody>
      </p:sp>
      <p:sp>
        <p:nvSpPr>
          <p:cNvPr id="3" name="フッター プレースホルダ 2"/>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4" name="スライド番号プレースホルダ 3"/>
          <p:cNvSpPr>
            <a:spLocks noGrp="1"/>
          </p:cNvSpPr>
          <p:nvPr>
            <p:ph type="sldNum" sz="quarter" idx="12"/>
          </p:nvPr>
        </p:nvSpPr>
        <p:spPr/>
        <p:txBody>
          <a:bodyPr/>
          <a:lstStyle/>
          <a:p>
            <a:fld id="{2E96D7CB-0BB0-4F48-A0F9-4718EAB03019}" type="slidenum">
              <a:rPr kumimoji="1" lang="ja-JP" altLang="en-US" smtClean="0"/>
              <a:pPr/>
              <a:t>19</a:t>
            </a:fld>
            <a:endParaRPr kumimoji="1" lang="ja-JP" altLang="en-US"/>
          </a:p>
        </p:txBody>
      </p:sp>
      <p:pic>
        <p:nvPicPr>
          <p:cNvPr id="8" name="図 7" descr="hair_cluster_image.png"/>
          <p:cNvPicPr>
            <a:picLocks noChangeAspect="1"/>
          </p:cNvPicPr>
          <p:nvPr/>
        </p:nvPicPr>
        <p:blipFill>
          <a:blip r:embed="rId4"/>
          <a:stretch>
            <a:fillRect/>
          </a:stretch>
        </p:blipFill>
        <p:spPr>
          <a:xfrm>
            <a:off x="4864118" y="1500174"/>
            <a:ext cx="3779848" cy="5344624"/>
          </a:xfrm>
          <a:prstGeom prst="rect">
            <a:avLst/>
          </a:prstGeom>
        </p:spPr>
      </p:pic>
      <p:grpSp>
        <p:nvGrpSpPr>
          <p:cNvPr id="11" name="グループ化 10"/>
          <p:cNvGrpSpPr/>
          <p:nvPr/>
        </p:nvGrpSpPr>
        <p:grpSpPr>
          <a:xfrm>
            <a:off x="71406" y="2893215"/>
            <a:ext cx="9001188" cy="1250166"/>
            <a:chOff x="1285852" y="4669164"/>
            <a:chExt cx="9215502" cy="1117290"/>
          </a:xfrm>
        </p:grpSpPr>
        <p:sp>
          <p:nvSpPr>
            <p:cNvPr id="9" name="角丸四角形 8"/>
            <p:cNvSpPr/>
            <p:nvPr/>
          </p:nvSpPr>
          <p:spPr>
            <a:xfrm>
              <a:off x="1285852" y="4669164"/>
              <a:ext cx="9215502"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ct val="150000"/>
                </a:lnSpc>
              </a:pPr>
              <a:endParaRPr kumimoji="1" lang="en-US" altLang="ja-JP" sz="3200" b="1" dirty="0" smtClean="0">
                <a:solidFill>
                  <a:schemeClr val="tx1"/>
                </a:solidFill>
              </a:endParaRPr>
            </a:p>
          </p:txBody>
        </p:sp>
        <p:graphicFrame>
          <p:nvGraphicFramePr>
            <p:cNvPr id="10" name="オブジェクト 9"/>
            <p:cNvGraphicFramePr>
              <a:graphicFrameLocks noChangeAspect="1"/>
            </p:cNvGraphicFramePr>
            <p:nvPr/>
          </p:nvGraphicFramePr>
          <p:xfrm>
            <a:off x="1724685" y="4828777"/>
            <a:ext cx="8266396" cy="783131"/>
          </p:xfrm>
          <a:graphic>
            <a:graphicData uri="http://schemas.openxmlformats.org/presentationml/2006/ole">
              <p:oleObj spid="_x0000_s2050" name="数式" r:id="rId5" imgW="2425680" imgH="25380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発表の流れ</a:t>
            </a:r>
            <a:endParaRPr kumimoji="1" lang="ja-JP" altLang="en-US" dirty="0"/>
          </a:p>
        </p:txBody>
      </p:sp>
      <p:sp>
        <p:nvSpPr>
          <p:cNvPr id="3" name="コンテンツ プレースホルダ 2"/>
          <p:cNvSpPr>
            <a:spLocks noGrp="1"/>
          </p:cNvSpPr>
          <p:nvPr>
            <p:ph idx="1"/>
          </p:nvPr>
        </p:nvSpPr>
        <p:spPr/>
        <p:txBody>
          <a:bodyPr anchor="ctr"/>
          <a:lstStyle/>
          <a:p>
            <a:pPr>
              <a:lnSpc>
                <a:spcPct val="150000"/>
              </a:lnSpc>
              <a:buNone/>
            </a:pPr>
            <a:r>
              <a:rPr kumimoji="1" lang="ja-JP" altLang="en-US" dirty="0" smtClean="0"/>
              <a:t>研究背景と目的</a:t>
            </a:r>
            <a:endParaRPr kumimoji="1" lang="en-US" altLang="ja-JP" dirty="0" smtClean="0"/>
          </a:p>
          <a:p>
            <a:pPr>
              <a:lnSpc>
                <a:spcPct val="150000"/>
              </a:lnSpc>
              <a:buNone/>
            </a:pPr>
            <a:r>
              <a:rPr lang="ja-JP" altLang="en-US" dirty="0" smtClean="0"/>
              <a:t>関連研究・技術</a:t>
            </a:r>
            <a:endParaRPr kumimoji="1" lang="en-US" altLang="ja-JP" dirty="0" smtClean="0"/>
          </a:p>
          <a:p>
            <a:pPr>
              <a:lnSpc>
                <a:spcPct val="150000"/>
              </a:lnSpc>
              <a:buNone/>
            </a:pPr>
            <a:r>
              <a:rPr kumimoji="1" lang="ja-JP" altLang="en-US" dirty="0" smtClean="0"/>
              <a:t>髪のモデリング</a:t>
            </a:r>
            <a:endParaRPr kumimoji="1" lang="en-US" altLang="ja-JP" dirty="0" smtClean="0"/>
          </a:p>
          <a:p>
            <a:pPr>
              <a:lnSpc>
                <a:spcPct val="150000"/>
              </a:lnSpc>
              <a:buNone/>
            </a:pPr>
            <a:r>
              <a:rPr lang="ja-JP" altLang="en-US" dirty="0" smtClean="0"/>
              <a:t>提案システムの概要</a:t>
            </a:r>
            <a:endParaRPr lang="en-US" altLang="ja-JP" dirty="0" smtClean="0"/>
          </a:p>
          <a:p>
            <a:pPr>
              <a:lnSpc>
                <a:spcPct val="150000"/>
              </a:lnSpc>
              <a:buNone/>
            </a:pPr>
            <a:r>
              <a:rPr kumimoji="1" lang="ja-JP" altLang="en-US" dirty="0" smtClean="0"/>
              <a:t>実装</a:t>
            </a:r>
            <a:endParaRPr kumimoji="1" lang="en-US" altLang="ja-JP" dirty="0" smtClean="0"/>
          </a:p>
          <a:p>
            <a:pPr>
              <a:lnSpc>
                <a:spcPct val="150000"/>
              </a:lnSpc>
              <a:buNone/>
            </a:pPr>
            <a:r>
              <a:rPr lang="ja-JP" altLang="en-US" dirty="0" smtClean="0"/>
              <a:t>まとめと今後の課題</a:t>
            </a: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dirty="0" smtClean="0"/>
              <a:t>CS</a:t>
            </a:r>
            <a:r>
              <a:rPr kumimoji="1" lang="ja-JP" altLang="en-US" dirty="0" smtClean="0"/>
              <a:t>セミナー　</a:t>
            </a:r>
            <a:r>
              <a:rPr kumimoji="1" lang="en-US" altLang="ja-JP" dirty="0" smtClean="0"/>
              <a:t>2008</a:t>
            </a:r>
            <a:r>
              <a:rPr kumimoji="1" lang="ja-JP" altLang="en-US" dirty="0" smtClean="0"/>
              <a:t>年</a:t>
            </a:r>
            <a:r>
              <a:rPr kumimoji="1" lang="en-US" altLang="ja-JP" dirty="0" smtClean="0"/>
              <a:t>12</a:t>
            </a:r>
            <a:r>
              <a:rPr kumimoji="1" lang="ja-JP" altLang="en-US" dirty="0" smtClean="0"/>
              <a:t>月</a:t>
            </a:r>
            <a:r>
              <a:rPr kumimoji="1" lang="en-US" altLang="ja-JP" dirty="0" smtClean="0"/>
              <a:t>18</a:t>
            </a:r>
            <a:r>
              <a:rPr kumimoji="1" lang="ja-JP" altLang="en-US" dirty="0" smtClean="0"/>
              <a:t>日　林本法也</a:t>
            </a:r>
            <a:endParaRPr kumimoji="1" lang="ja-JP" altLang="en-US" dirty="0"/>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2</a:t>
            </a:fld>
            <a:endParaRPr kumimoji="1" lang="ja-JP"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提案システムの機能</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スライド番号プレースホルダ 5"/>
          <p:cNvSpPr>
            <a:spLocks noGrp="1"/>
          </p:cNvSpPr>
          <p:nvPr>
            <p:ph type="sldNum" sz="quarter" idx="12"/>
          </p:nvPr>
        </p:nvSpPr>
        <p:spPr/>
        <p:txBody>
          <a:bodyPr/>
          <a:lstStyle/>
          <a:p>
            <a:fld id="{2E96D7CB-0BB0-4F48-A0F9-4718EAB03019}" type="slidenum">
              <a:rPr kumimoji="1" lang="ja-JP" altLang="en-US" smtClean="0"/>
              <a:pPr/>
              <a:t>20</a:t>
            </a:fld>
            <a:endParaRPr kumimoji="1" lang="ja-JP" altLang="en-US"/>
          </a:p>
        </p:txBody>
      </p:sp>
      <p:sp>
        <p:nvSpPr>
          <p:cNvPr id="9" name="角丸四角形 8"/>
          <p:cNvSpPr/>
          <p:nvPr/>
        </p:nvSpPr>
        <p:spPr>
          <a:xfrm>
            <a:off x="792930" y="1351583"/>
            <a:ext cx="7558141"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nSpc>
                <a:spcPct val="150000"/>
              </a:lnSpc>
            </a:pPr>
            <a:r>
              <a:rPr kumimoji="1" lang="ja-JP" altLang="en-US" sz="2400" b="1" dirty="0" smtClean="0">
                <a:solidFill>
                  <a:schemeClr val="tx1"/>
                </a:solidFill>
              </a:rPr>
              <a:t>ヘアスタイリング機能</a:t>
            </a:r>
            <a:endParaRPr kumimoji="1" lang="en-US" altLang="ja-JP" sz="2400" b="1" dirty="0" smtClean="0">
              <a:solidFill>
                <a:schemeClr val="tx1"/>
              </a:solidFill>
            </a:endParaRPr>
          </a:p>
          <a:p>
            <a:pPr>
              <a:lnSpc>
                <a:spcPct val="150000"/>
              </a:lnSpc>
            </a:pPr>
            <a:r>
              <a:rPr kumimoji="1" lang="ja-JP" altLang="en-US" sz="2000" dirty="0" smtClean="0">
                <a:solidFill>
                  <a:schemeClr val="tx1"/>
                </a:solidFill>
              </a:rPr>
              <a:t>複数の</a:t>
            </a:r>
            <a:r>
              <a:rPr kumimoji="1" lang="en-US" altLang="ja-JP" sz="2000" dirty="0" smtClean="0">
                <a:solidFill>
                  <a:schemeClr val="tx1"/>
                </a:solidFill>
              </a:rPr>
              <a:t>HC</a:t>
            </a:r>
            <a:r>
              <a:rPr kumimoji="1" lang="ja-JP" altLang="en-US" sz="2000" dirty="0" smtClean="0">
                <a:solidFill>
                  <a:schemeClr val="tx1"/>
                </a:solidFill>
              </a:rPr>
              <a:t>による髪型の生成・マウス操作による変形</a:t>
            </a:r>
            <a:endParaRPr kumimoji="1" lang="ja-JP" altLang="en-US" sz="2000" dirty="0">
              <a:solidFill>
                <a:schemeClr val="tx1"/>
              </a:solidFill>
            </a:endParaRPr>
          </a:p>
        </p:txBody>
      </p:sp>
      <p:sp>
        <p:nvSpPr>
          <p:cNvPr id="10" name="角丸四角形 9"/>
          <p:cNvSpPr/>
          <p:nvPr/>
        </p:nvSpPr>
        <p:spPr>
          <a:xfrm>
            <a:off x="792930" y="2600319"/>
            <a:ext cx="7558141"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nSpc>
                <a:spcPct val="150000"/>
              </a:lnSpc>
            </a:pPr>
            <a:r>
              <a:rPr lang="ja-JP" altLang="en-US" sz="2400" b="1" dirty="0" smtClean="0">
                <a:solidFill>
                  <a:schemeClr val="tx1"/>
                </a:solidFill>
              </a:rPr>
              <a:t>カット</a:t>
            </a:r>
            <a:r>
              <a:rPr kumimoji="1" lang="ja-JP" altLang="en-US" sz="2400" b="1" dirty="0" smtClean="0">
                <a:solidFill>
                  <a:schemeClr val="tx1"/>
                </a:solidFill>
              </a:rPr>
              <a:t>機能</a:t>
            </a:r>
            <a:endParaRPr kumimoji="1" lang="en-US" altLang="ja-JP" sz="2400" b="1" dirty="0" smtClean="0">
              <a:solidFill>
                <a:schemeClr val="tx1"/>
              </a:solidFill>
            </a:endParaRPr>
          </a:p>
          <a:p>
            <a:pPr>
              <a:lnSpc>
                <a:spcPct val="150000"/>
              </a:lnSpc>
            </a:pPr>
            <a:r>
              <a:rPr lang="ja-JP" altLang="en-US" sz="2000" dirty="0" smtClean="0">
                <a:solidFill>
                  <a:schemeClr val="tx1"/>
                </a:solidFill>
              </a:rPr>
              <a:t>髪型の一部分をカットする機能・</a:t>
            </a:r>
            <a:r>
              <a:rPr lang="en-US" altLang="ja-JP" sz="2000" dirty="0" smtClean="0">
                <a:solidFill>
                  <a:schemeClr val="tx1"/>
                </a:solidFill>
              </a:rPr>
              <a:t>UI</a:t>
            </a:r>
            <a:r>
              <a:rPr lang="ja-JP" altLang="en-US" sz="2000" dirty="0" smtClean="0">
                <a:solidFill>
                  <a:schemeClr val="tx1"/>
                </a:solidFill>
              </a:rPr>
              <a:t>設計</a:t>
            </a:r>
            <a:endParaRPr kumimoji="1" lang="ja-JP" altLang="en-US" sz="2000" dirty="0">
              <a:solidFill>
                <a:schemeClr val="tx1"/>
              </a:solidFill>
            </a:endParaRPr>
          </a:p>
        </p:txBody>
      </p:sp>
      <p:sp>
        <p:nvSpPr>
          <p:cNvPr id="11" name="角丸四角形 10"/>
          <p:cNvSpPr/>
          <p:nvPr/>
        </p:nvSpPr>
        <p:spPr>
          <a:xfrm>
            <a:off x="792930" y="3849055"/>
            <a:ext cx="7558141"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nSpc>
                <a:spcPct val="150000"/>
              </a:lnSpc>
            </a:pPr>
            <a:r>
              <a:rPr lang="ja-JP" altLang="en-US" sz="2400" b="1" dirty="0" smtClean="0">
                <a:solidFill>
                  <a:schemeClr val="tx1"/>
                </a:solidFill>
              </a:rPr>
              <a:t>カラーリング</a:t>
            </a:r>
            <a:endParaRPr kumimoji="1" lang="en-US" altLang="ja-JP" sz="2400" b="1" dirty="0" smtClean="0">
              <a:solidFill>
                <a:schemeClr val="tx1"/>
              </a:solidFill>
            </a:endParaRPr>
          </a:p>
          <a:p>
            <a:pPr>
              <a:lnSpc>
                <a:spcPct val="150000"/>
              </a:lnSpc>
            </a:pPr>
            <a:r>
              <a:rPr kumimoji="1" lang="ja-JP" altLang="en-US" sz="2000" dirty="0" smtClean="0">
                <a:solidFill>
                  <a:schemeClr val="tx1"/>
                </a:solidFill>
              </a:rPr>
              <a:t>現実の髪の毛の染色を再現</a:t>
            </a:r>
            <a:endParaRPr kumimoji="1" lang="ja-JP" altLang="en-US" sz="2000" dirty="0">
              <a:solidFill>
                <a:schemeClr val="tx1"/>
              </a:solidFill>
            </a:endParaRPr>
          </a:p>
        </p:txBody>
      </p:sp>
      <p:sp>
        <p:nvSpPr>
          <p:cNvPr id="12" name="角丸四角形 11"/>
          <p:cNvSpPr>
            <a:spLocks noChangeAspect="1"/>
          </p:cNvSpPr>
          <p:nvPr/>
        </p:nvSpPr>
        <p:spPr>
          <a:xfrm>
            <a:off x="792931" y="5097792"/>
            <a:ext cx="7558135" cy="1117290"/>
          </a:xfrm>
          <a:prstGeom prst="roundRect">
            <a:avLst/>
          </a:prstGeom>
          <a:solidFill>
            <a:srgbClr val="E4E8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nSpc>
                <a:spcPct val="150000"/>
              </a:lnSpc>
            </a:pPr>
            <a:r>
              <a:rPr kumimoji="1" lang="ja-JP" altLang="en-US" sz="2400" b="1" dirty="0" smtClean="0">
                <a:solidFill>
                  <a:schemeClr val="tx1"/>
                </a:solidFill>
              </a:rPr>
              <a:t>カーリング</a:t>
            </a:r>
            <a:endParaRPr kumimoji="1" lang="en-US" altLang="ja-JP" sz="2400" b="1" dirty="0" smtClean="0">
              <a:solidFill>
                <a:schemeClr val="tx1"/>
              </a:solidFill>
            </a:endParaRPr>
          </a:p>
          <a:p>
            <a:pPr>
              <a:lnSpc>
                <a:spcPct val="150000"/>
              </a:lnSpc>
            </a:pPr>
            <a:r>
              <a:rPr lang="ja-JP" altLang="en-US" sz="2000" dirty="0" smtClean="0">
                <a:solidFill>
                  <a:schemeClr val="tx1"/>
                </a:solidFill>
              </a:rPr>
              <a:t>髪の癖を表現、新たなパラメータの設定</a:t>
            </a:r>
            <a:endParaRPr kumimoji="1" lang="ja-JP" alt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提案システムの概要</a:t>
            </a: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21</a:t>
            </a:fld>
            <a:endParaRPr kumimoji="1" lang="ja-JP" altLang="en-US"/>
          </a:p>
        </p:txBody>
      </p:sp>
      <p:sp>
        <p:nvSpPr>
          <p:cNvPr id="23" name="角丸四角形 22"/>
          <p:cNvSpPr/>
          <p:nvPr/>
        </p:nvSpPr>
        <p:spPr>
          <a:xfrm>
            <a:off x="6273892" y="2941270"/>
            <a:ext cx="2655810" cy="334525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31" name="角丸四角形 5"/>
          <p:cNvSpPr/>
          <p:nvPr/>
        </p:nvSpPr>
        <p:spPr>
          <a:xfrm>
            <a:off x="3362071" y="3367946"/>
            <a:ext cx="2081581" cy="1136123"/>
          </a:xfrm>
          <a:prstGeom prst="roundRect">
            <a:avLst/>
          </a:prstGeom>
          <a:solidFill>
            <a:srgbClr val="4F81BD">
              <a:lumMod val="20000"/>
              <a:lumOff val="80000"/>
            </a:srgbClr>
          </a:solidFill>
          <a:ln w="38100" cap="flat" cmpd="sng" algn="ctr">
            <a:solidFill>
              <a:sysClr val="windowText" lastClr="000000"/>
            </a:solidFill>
            <a:prstDash val="solid"/>
          </a:ln>
          <a:effectLst/>
        </p:spPr>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髪型</a:t>
            </a:r>
            <a:endParaRPr kumimoji="1" lang="en-US" altLang="ja-JP" sz="32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p:txBody>
      </p:sp>
      <p:sp>
        <p:nvSpPr>
          <p:cNvPr id="32" name="角丸四角形 31"/>
          <p:cNvSpPr/>
          <p:nvPr/>
        </p:nvSpPr>
        <p:spPr>
          <a:xfrm>
            <a:off x="3357554" y="1428737"/>
            <a:ext cx="2081581" cy="1136123"/>
          </a:xfrm>
          <a:prstGeom prst="roundRect">
            <a:avLst/>
          </a:prstGeom>
          <a:solidFill>
            <a:srgbClr val="F79646">
              <a:lumMod val="40000"/>
              <a:lumOff val="60000"/>
            </a:srgbClr>
          </a:solidFill>
          <a:ln w="38100" cap="flat" cmpd="sng" algn="ctr">
            <a:solidFill>
              <a:sysClr val="windowText" lastClr="000000"/>
            </a:solidFill>
            <a:prstDash val="solid"/>
          </a:ln>
          <a:effectLst/>
        </p:spPr>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頭部</a:t>
            </a:r>
            <a:endParaRPr kumimoji="1" lang="en-US" altLang="ja-JP" sz="32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モデル</a:t>
            </a:r>
          </a:p>
        </p:txBody>
      </p:sp>
      <p:sp>
        <p:nvSpPr>
          <p:cNvPr id="33" name="角丸四角形 32"/>
          <p:cNvSpPr/>
          <p:nvPr/>
        </p:nvSpPr>
        <p:spPr>
          <a:xfrm>
            <a:off x="6417450" y="3500438"/>
            <a:ext cx="2368694" cy="2644696"/>
          </a:xfrm>
          <a:prstGeom prst="roundRect">
            <a:avLst/>
          </a:prstGeom>
          <a:solidFill>
            <a:srgbClr val="1F497D">
              <a:lumMod val="40000"/>
              <a:lumOff val="60000"/>
            </a:srgbClr>
          </a:solidFill>
          <a:ln w="38100" cap="flat" cmpd="sng" algn="ctr">
            <a:solidFill>
              <a:sysClr val="windowText" lastClr="000000"/>
            </a:solidFill>
            <a:prstDash val="solid"/>
          </a:ln>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1" lang="en-US" altLang="ja-JP"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HC</a:t>
            </a:r>
            <a:r>
              <a:rPr kumimoji="1" lang="ja-JP" altLang="en-US"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変形</a:t>
            </a:r>
            <a:endParaRPr kumimoji="1" lang="en-US" altLang="ja-JP"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1" lang="ja-JP" altLang="en-US"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カット</a:t>
            </a:r>
            <a:endParaRPr kumimoji="1" lang="en-US" altLang="ja-JP"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1" lang="ja-JP" altLang="en-US"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カラーリング</a:t>
            </a:r>
            <a:endParaRPr kumimoji="1" lang="en-US" altLang="ja-JP"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1" lang="ja-JP" altLang="en-US"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カーリング</a:t>
            </a:r>
            <a:endParaRPr kumimoji="1" lang="en-US" altLang="ja-JP" sz="24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p:txBody>
      </p:sp>
      <p:sp>
        <p:nvSpPr>
          <p:cNvPr id="25" name="角丸四角形 24"/>
          <p:cNvSpPr/>
          <p:nvPr/>
        </p:nvSpPr>
        <p:spPr>
          <a:xfrm>
            <a:off x="571472" y="3286125"/>
            <a:ext cx="2081581" cy="1136122"/>
          </a:xfrm>
          <a:prstGeom prst="roundRect">
            <a:avLst/>
          </a:prstGeom>
          <a:solidFill>
            <a:srgbClr val="8064A2">
              <a:lumMod val="40000"/>
              <a:lumOff val="60000"/>
            </a:srgbClr>
          </a:solidFill>
          <a:ln w="38100" cap="flat" cmpd="sng" algn="ctr">
            <a:solidFill>
              <a:sysClr val="windowText" lastClr="000000"/>
            </a:solidFill>
            <a:prstDash val="solid"/>
          </a:ln>
          <a:effectLst/>
        </p:spPr>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Hair Cluster</a:t>
            </a:r>
          </a:p>
        </p:txBody>
      </p:sp>
      <p:sp>
        <p:nvSpPr>
          <p:cNvPr id="26" name="右矢印 25"/>
          <p:cNvSpPr/>
          <p:nvPr/>
        </p:nvSpPr>
        <p:spPr>
          <a:xfrm rot="20294418">
            <a:off x="2638257" y="2774870"/>
            <a:ext cx="1217171" cy="631179"/>
          </a:xfrm>
          <a:prstGeom prst="rightArrow">
            <a:avLst>
              <a:gd name="adj1" fmla="val 43724"/>
              <a:gd name="adj2" fmla="val 50000"/>
            </a:avLst>
          </a:prstGeom>
          <a:solidFill>
            <a:srgbClr val="8064A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27" name="右矢印 26"/>
          <p:cNvSpPr/>
          <p:nvPr/>
        </p:nvSpPr>
        <p:spPr>
          <a:xfrm rot="5400000">
            <a:off x="4155175" y="2630345"/>
            <a:ext cx="504944" cy="717787"/>
          </a:xfrm>
          <a:prstGeom prst="rightArrow">
            <a:avLst/>
          </a:prstGeom>
          <a:solidFill>
            <a:srgbClr val="8064A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28" name="右矢印 27"/>
          <p:cNvSpPr/>
          <p:nvPr/>
        </p:nvSpPr>
        <p:spPr>
          <a:xfrm rot="10800000">
            <a:off x="5640846" y="3494184"/>
            <a:ext cx="574229" cy="450240"/>
          </a:xfrm>
          <a:prstGeom prst="rightArrow">
            <a:avLst/>
          </a:prstGeom>
          <a:solidFill>
            <a:srgbClr val="8064A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29" name="右矢印 28"/>
          <p:cNvSpPr/>
          <p:nvPr/>
        </p:nvSpPr>
        <p:spPr>
          <a:xfrm>
            <a:off x="5640846" y="4053828"/>
            <a:ext cx="574229" cy="450240"/>
          </a:xfrm>
          <a:prstGeom prst="rightArrow">
            <a:avLst/>
          </a:prstGeom>
          <a:solidFill>
            <a:srgbClr val="8064A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30" name="テキスト ボックス 29"/>
          <p:cNvSpPr txBox="1"/>
          <p:nvPr/>
        </p:nvSpPr>
        <p:spPr>
          <a:xfrm>
            <a:off x="6919900" y="2421177"/>
            <a:ext cx="1267901" cy="4622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ユーザ</a:t>
            </a:r>
          </a:p>
        </p:txBody>
      </p:sp>
      <p:sp>
        <p:nvSpPr>
          <p:cNvPr id="22" name="テキスト ボックス 21"/>
          <p:cNvSpPr txBox="1"/>
          <p:nvPr/>
        </p:nvSpPr>
        <p:spPr>
          <a:xfrm>
            <a:off x="263237" y="4919103"/>
            <a:ext cx="4737391" cy="1438855"/>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200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頭部モデルを入力</a:t>
            </a:r>
            <a:r>
              <a:rPr kumimoji="1" lang="en-US" altLang="ja-JP" sz="200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 </a:t>
            </a: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1" lang="en-US" altLang="ja-JP" sz="200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HC</a:t>
            </a:r>
            <a:r>
              <a:rPr kumimoji="1" lang="ja-JP" altLang="en-US" sz="200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を頭部モデルに付加</a:t>
            </a:r>
            <a:endParaRPr kumimoji="1" lang="en-US" altLang="ja-JP" sz="200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endParaRP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200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ユーザによる髪型の編集</a:t>
            </a:r>
          </a:p>
        </p:txBody>
      </p:sp>
      <p:sp>
        <p:nvSpPr>
          <p:cNvPr id="35" name="角丸四角形 34"/>
          <p:cNvSpPr/>
          <p:nvPr/>
        </p:nvSpPr>
        <p:spPr>
          <a:xfrm>
            <a:off x="108000" y="1285861"/>
            <a:ext cx="5436000" cy="3345251"/>
          </a:xfrm>
          <a:prstGeom prst="roundRect">
            <a:avLst>
              <a:gd name="adj" fmla="val 6912"/>
            </a:avLst>
          </a:prstGeom>
          <a:noFill/>
          <a:ln w="381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a:ea typeface="ＭＳ Ｐゴシック"/>
              <a:cs typeface="+mn-cs"/>
            </a:endParaRPr>
          </a:p>
        </p:txBody>
      </p:sp>
      <p:sp>
        <p:nvSpPr>
          <p:cNvPr id="37" name="テキスト ボックス 36"/>
          <p:cNvSpPr txBox="1"/>
          <p:nvPr/>
        </p:nvSpPr>
        <p:spPr>
          <a:xfrm>
            <a:off x="714348" y="150017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mn-cs"/>
              </a:rPr>
              <a:t>システム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fade">
                                      <p:cBhvr>
                                        <p:cTn id="18" dur="500"/>
                                        <p:tgtEl>
                                          <p:spTgt spid="22">
                                            <p:txEl>
                                              <p:pRg st="1" end="1"/>
                                            </p:txEl>
                                          </p:spTgt>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lide(fromTop)">
                                      <p:cBhvr>
                                        <p:cTn id="27" dur="500"/>
                                        <p:tgtEl>
                                          <p:spTgt spid="2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xEl>
                                              <p:pRg st="2" end="2"/>
                                            </p:txEl>
                                          </p:spTgt>
                                        </p:tgtEl>
                                        <p:attrNameLst>
                                          <p:attrName>style.visibility</p:attrName>
                                        </p:attrNameLst>
                                      </p:cBhvr>
                                      <p:to>
                                        <p:strVal val="visible"/>
                                      </p:to>
                                    </p:set>
                                    <p:animEffect transition="in" filter="fade">
                                      <p:cBhvr>
                                        <p:cTn id="46" dur="500"/>
                                        <p:tgtEl>
                                          <p:spTgt spid="22">
                                            <p:txEl>
                                              <p:pRg st="2" end="2"/>
                                            </p:txEl>
                                          </p:spTgt>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slide(fromRight)">
                                      <p:cBhvr>
                                        <p:cTn id="57" dur="500"/>
                                        <p:tgtEl>
                                          <p:spTgt spid="28"/>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2" grpId="0" animBg="1"/>
      <p:bldP spid="33" grpId="0" animBg="1"/>
      <p:bldP spid="25" grpId="0" animBg="1"/>
      <p:bldP spid="26" grpId="0" animBg="1"/>
      <p:bldP spid="27" grpId="0" animBg="1"/>
      <p:bldP spid="28" grpId="0" animBg="1"/>
      <p:bldP spid="29" grpId="0" animBg="1"/>
      <p:bldP spid="30" grpId="0"/>
      <p:bldP spid="35"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85720" y="115888"/>
            <a:ext cx="8574088" cy="576262"/>
          </a:xfrm>
        </p:spPr>
        <p:txBody>
          <a:bodyPr/>
          <a:lstStyle/>
          <a:p>
            <a:pPr algn="ctr"/>
            <a:r>
              <a:rPr lang="ja-JP" altLang="en-US" sz="1200" b="0" dirty="0" smtClean="0">
                <a:solidFill>
                  <a:schemeClr val="bg1">
                    <a:lumMod val="50000"/>
                  </a:schemeClr>
                </a:solidFill>
              </a:rPr>
              <a:t>研究背景と目的　関連研究・技術　髪のモデリング　提案システムの概要　</a:t>
            </a:r>
            <a:r>
              <a:rPr lang="ja-JP" altLang="en-US" sz="1800" dirty="0" smtClean="0">
                <a:solidFill>
                  <a:schemeClr val="tx1"/>
                </a:solidFill>
              </a:rPr>
              <a:t>実装</a:t>
            </a:r>
            <a:r>
              <a:rPr lang="ja-JP" altLang="en-US" sz="1200" b="0" dirty="0" smtClean="0">
                <a:solidFill>
                  <a:schemeClr val="bg1">
                    <a:lumMod val="50000"/>
                  </a:schemeClr>
                </a:solidFill>
              </a:rPr>
              <a:t>　まとめと今後の課題</a:t>
            </a:r>
            <a:endParaRPr kumimoji="1" lang="ja-JP" altLang="en-US" sz="1200" b="0" dirty="0"/>
          </a:p>
        </p:txBody>
      </p:sp>
      <p:sp>
        <p:nvSpPr>
          <p:cNvPr id="2" name="フッター プレースホルダ 1"/>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22</a:t>
            </a:fld>
            <a:endParaRPr kumimoji="1" lang="ja-JP" altLang="en-US"/>
          </a:p>
        </p:txBody>
      </p:sp>
      <p:sp>
        <p:nvSpPr>
          <p:cNvPr id="4" name="テキスト ボックス 3"/>
          <p:cNvSpPr txBox="1"/>
          <p:nvPr/>
        </p:nvSpPr>
        <p:spPr>
          <a:xfrm>
            <a:off x="3787170" y="2967335"/>
            <a:ext cx="1569660" cy="923330"/>
          </a:xfrm>
          <a:prstGeom prst="rect">
            <a:avLst/>
          </a:prstGeom>
          <a:noFill/>
        </p:spPr>
        <p:txBody>
          <a:bodyPr wrap="none" rtlCol="0" anchor="ctr">
            <a:spAutoFit/>
          </a:bodyPr>
          <a:lstStyle/>
          <a:p>
            <a:pPr algn="ctr"/>
            <a:r>
              <a:rPr kumimoji="1" lang="ja-JP" altLang="en-US" sz="5400" b="1" dirty="0" smtClean="0"/>
              <a:t>実装</a:t>
            </a:r>
            <a:endParaRPr kumimoji="1" lang="ja-JP" altLang="en-US" sz="54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開発</a:t>
            </a:r>
            <a:r>
              <a:rPr kumimoji="1" lang="ja-JP" altLang="en-US" dirty="0" smtClean="0"/>
              <a:t>環境</a:t>
            </a:r>
            <a:endParaRPr kumimoji="1" lang="ja-JP" altLang="en-US" dirty="0"/>
          </a:p>
        </p:txBody>
      </p:sp>
      <p:sp>
        <p:nvSpPr>
          <p:cNvPr id="3" name="フッター プレースホルダ 2"/>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4" name="スライド番号プレースホルダ 3"/>
          <p:cNvSpPr>
            <a:spLocks noGrp="1"/>
          </p:cNvSpPr>
          <p:nvPr>
            <p:ph type="sldNum" sz="quarter" idx="12"/>
          </p:nvPr>
        </p:nvSpPr>
        <p:spPr/>
        <p:txBody>
          <a:bodyPr/>
          <a:lstStyle/>
          <a:p>
            <a:fld id="{2E96D7CB-0BB0-4F48-A0F9-4718EAB03019}" type="slidenum">
              <a:rPr kumimoji="1" lang="ja-JP" altLang="en-US" smtClean="0"/>
              <a:pPr/>
              <a:t>23</a:t>
            </a:fld>
            <a:endParaRPr kumimoji="1" lang="ja-JP" altLang="en-US"/>
          </a:p>
        </p:txBody>
      </p:sp>
      <p:graphicFrame>
        <p:nvGraphicFramePr>
          <p:cNvPr id="6" name="表 5"/>
          <p:cNvGraphicFramePr>
            <a:graphicFrameLocks noGrp="1"/>
          </p:cNvGraphicFramePr>
          <p:nvPr/>
        </p:nvGraphicFramePr>
        <p:xfrm>
          <a:off x="392877" y="1539874"/>
          <a:ext cx="8358246" cy="4460894"/>
        </p:xfrm>
        <a:graphic>
          <a:graphicData uri="http://schemas.openxmlformats.org/drawingml/2006/table">
            <a:tbl>
              <a:tblPr firstRow="1" bandRow="1">
                <a:tableStyleId>{21E4AEA4-8DFA-4A89-87EB-49C32662AFE0}</a:tableStyleId>
              </a:tblPr>
              <a:tblGrid>
                <a:gridCol w="2258985"/>
                <a:gridCol w="6099261"/>
              </a:tblGrid>
              <a:tr h="714906">
                <a:tc gridSpan="2">
                  <a:txBody>
                    <a:bodyPr/>
                    <a:lstStyle/>
                    <a:p>
                      <a:pPr algn="ctr"/>
                      <a:endParaRPr kumimoji="1" lang="ja-JP" altLang="en-US" dirty="0"/>
                    </a:p>
                  </a:txBody>
                  <a:tcPr anchor="ctr"/>
                </a:tc>
                <a:tc hMerge="1">
                  <a:txBody>
                    <a:bodyPr/>
                    <a:lstStyle/>
                    <a:p>
                      <a:endParaRPr kumimoji="1" lang="ja-JP" altLang="en-US" dirty="0"/>
                    </a:p>
                  </a:txBody>
                  <a:tcPr/>
                </a:tc>
              </a:tr>
              <a:tr h="886364">
                <a:tc>
                  <a:txBody>
                    <a:bodyPr/>
                    <a:lstStyle/>
                    <a:p>
                      <a:pPr algn="ctr"/>
                      <a:r>
                        <a:rPr kumimoji="1" lang="en-US" altLang="ja-JP" sz="2400" dirty="0" smtClean="0"/>
                        <a:t>OS</a:t>
                      </a:r>
                      <a:endParaRPr kumimoji="1" lang="ja-JP" altLang="en-US" sz="24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Windows Vista</a:t>
                      </a:r>
                      <a:r>
                        <a:rPr lang="ja-JP" altLang="en-US" sz="2400" dirty="0" smtClean="0"/>
                        <a:t>™ </a:t>
                      </a:r>
                      <a:r>
                        <a:rPr lang="en-US" altLang="ja-JP" sz="2400" dirty="0" smtClean="0"/>
                        <a:t>Business Service Pack 1</a:t>
                      </a:r>
                    </a:p>
                  </a:txBody>
                  <a:tcPr anchor="ctr"/>
                </a:tc>
              </a:tr>
              <a:tr h="714906">
                <a:tc>
                  <a:txBody>
                    <a:bodyPr/>
                    <a:lstStyle/>
                    <a:p>
                      <a:pPr algn="ctr"/>
                      <a:r>
                        <a:rPr kumimoji="1" lang="en-US" altLang="ja-JP" sz="2400" dirty="0" smtClean="0"/>
                        <a:t>CPU</a:t>
                      </a:r>
                      <a:endParaRPr kumimoji="1" lang="ja-JP" altLang="en-US" sz="24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Intel(R) Core2 DUO E6750 2.66GHz</a:t>
                      </a:r>
                    </a:p>
                  </a:txBody>
                  <a:tcPr anchor="ctr"/>
                </a:tc>
              </a:tr>
              <a:tr h="714906">
                <a:tc>
                  <a:txBody>
                    <a:bodyPr/>
                    <a:lstStyle/>
                    <a:p>
                      <a:pPr algn="ctr"/>
                      <a:r>
                        <a:rPr kumimoji="1" lang="ja-JP" altLang="en-US" sz="2400" dirty="0" smtClean="0"/>
                        <a:t>メモリ</a:t>
                      </a:r>
                      <a:endParaRPr kumimoji="1" lang="ja-JP" altLang="en-US" sz="24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2.00GB</a:t>
                      </a:r>
                    </a:p>
                  </a:txBody>
                  <a:tcPr anchor="ctr"/>
                </a:tc>
              </a:tr>
              <a:tr h="714906">
                <a:tc>
                  <a:txBody>
                    <a:bodyPr/>
                    <a:lstStyle/>
                    <a:p>
                      <a:pPr algn="ctr"/>
                      <a:r>
                        <a:rPr kumimoji="1" lang="ja-JP" altLang="en-US" sz="2400" dirty="0" smtClean="0"/>
                        <a:t>グラフィック</a:t>
                      </a:r>
                      <a:endParaRPr kumimoji="1" lang="ja-JP" altLang="en-US" sz="24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NVIDIA </a:t>
                      </a:r>
                      <a:r>
                        <a:rPr lang="en-US" altLang="ja-JP" sz="2400" dirty="0" err="1" smtClean="0"/>
                        <a:t>GeForce</a:t>
                      </a:r>
                      <a:r>
                        <a:rPr lang="en-US" altLang="ja-JP" sz="2400" dirty="0" smtClean="0"/>
                        <a:t> 8600 GT 1022MB</a:t>
                      </a:r>
                    </a:p>
                  </a:txBody>
                  <a:tcPr anchor="ctr"/>
                </a:tc>
              </a:tr>
              <a:tr h="714906">
                <a:tc>
                  <a:txBody>
                    <a:bodyPr/>
                    <a:lstStyle/>
                    <a:p>
                      <a:pPr algn="ctr"/>
                      <a:r>
                        <a:rPr kumimoji="1" lang="ja-JP" altLang="en-US" sz="2400" dirty="0" smtClean="0"/>
                        <a:t>言語・開発</a:t>
                      </a:r>
                      <a:endParaRPr kumimoji="1" lang="ja-JP" altLang="en-US" sz="24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Visual C# 2008 Express Version, OpenGL</a:t>
                      </a:r>
                      <a:endParaRPr kumimoji="1" lang="ja-JP" altLang="en-US" sz="2400" dirty="0" smtClean="0"/>
                    </a:p>
                  </a:txBody>
                  <a:tcPr anchor="ct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h</a:t>
            </a:r>
            <a:r>
              <a:rPr kumimoji="1" lang="en-US" altLang="ja-JP" dirty="0" err="1" smtClean="0"/>
              <a:t>isui</a:t>
            </a:r>
            <a:endParaRPr kumimoji="1" lang="ja-JP" altLang="en-US" dirty="0"/>
          </a:p>
        </p:txBody>
      </p:sp>
      <p:sp>
        <p:nvSpPr>
          <p:cNvPr id="3" name="コンテンツ プレースホルダ 2"/>
          <p:cNvSpPr>
            <a:spLocks noGrp="1"/>
          </p:cNvSpPr>
          <p:nvPr>
            <p:ph idx="1"/>
          </p:nvPr>
        </p:nvSpPr>
        <p:spPr>
          <a:xfrm>
            <a:off x="0" y="1196975"/>
            <a:ext cx="4643438" cy="4929188"/>
          </a:xfrm>
        </p:spPr>
        <p:txBody>
          <a:bodyPr/>
          <a:lstStyle/>
          <a:p>
            <a:endParaRPr kumimoji="1" lang="en-US" altLang="ja-JP" sz="2800" dirty="0" smtClean="0"/>
          </a:p>
          <a:p>
            <a:r>
              <a:rPr kumimoji="1" lang="en-US" altLang="ja-JP" sz="2800" dirty="0" smtClean="0"/>
              <a:t>C#</a:t>
            </a:r>
            <a:r>
              <a:rPr lang="ja-JP" altLang="en-US" sz="2800" dirty="0" smtClean="0"/>
              <a:t>による</a:t>
            </a:r>
            <a:endParaRPr lang="en-US" altLang="ja-JP" sz="2800" dirty="0" smtClean="0"/>
          </a:p>
          <a:p>
            <a:pPr>
              <a:buNone/>
            </a:pPr>
            <a:r>
              <a:rPr lang="en-US" altLang="ja-JP" sz="2800" dirty="0" smtClean="0"/>
              <a:t>	</a:t>
            </a:r>
            <a:r>
              <a:rPr lang="en-US" altLang="ja-JP" sz="2800" dirty="0" err="1" smtClean="0"/>
              <a:t>openGL</a:t>
            </a:r>
            <a:r>
              <a:rPr lang="ja-JP" altLang="en-US" sz="2800" dirty="0" smtClean="0"/>
              <a:t>プラットフォーム</a:t>
            </a:r>
            <a:endParaRPr lang="en-US" altLang="ja-JP" sz="2800" dirty="0" smtClean="0"/>
          </a:p>
          <a:p>
            <a:pPr>
              <a:buNone/>
            </a:pPr>
            <a:endParaRPr kumimoji="1" lang="en-US" altLang="ja-JP" sz="2800" dirty="0" smtClean="0"/>
          </a:p>
          <a:p>
            <a:r>
              <a:rPr lang="en-US" altLang="ja-JP" sz="2800" dirty="0" err="1" smtClean="0"/>
              <a:t>obj</a:t>
            </a:r>
            <a:r>
              <a:rPr lang="ja-JP" altLang="en-US" sz="2800" dirty="0" smtClean="0"/>
              <a:t>形式や</a:t>
            </a:r>
            <a:r>
              <a:rPr lang="en-US" altLang="ja-JP" sz="2800" dirty="0" smtClean="0"/>
              <a:t>STL</a:t>
            </a:r>
            <a:r>
              <a:rPr lang="ja-JP" altLang="en-US" sz="2800" dirty="0" smtClean="0"/>
              <a:t>形式、</a:t>
            </a:r>
            <a:r>
              <a:rPr lang="en-US" altLang="ja-JP" sz="2800" dirty="0" smtClean="0"/>
              <a:t>ply</a:t>
            </a:r>
            <a:r>
              <a:rPr lang="ja-JP" altLang="en-US" sz="2800" dirty="0" smtClean="0"/>
              <a:t>形式などのフォーマットに対応</a:t>
            </a:r>
            <a:endParaRPr kumimoji="1" lang="ja-JP" altLang="en-US" sz="2800" dirty="0"/>
          </a:p>
        </p:txBody>
      </p:sp>
      <p:sp>
        <p:nvSpPr>
          <p:cNvPr id="4" name="フッター プレースホルダ 3"/>
          <p:cNvSpPr>
            <a:spLocks noGrp="1"/>
          </p:cNvSpPr>
          <p:nvPr>
            <p:ph type="ftr" sz="quarter" idx="11"/>
          </p:nvPr>
        </p:nvSpPr>
        <p:spPr/>
        <p:txBody>
          <a:bodyPr/>
          <a:lstStyle/>
          <a:p>
            <a:r>
              <a:rPr kumimoji="1" lang="en-US" altLang="ja-JP" dirty="0" smtClean="0"/>
              <a:t>CS</a:t>
            </a:r>
            <a:r>
              <a:rPr kumimoji="1" lang="ja-JP" altLang="en-US" dirty="0" smtClean="0"/>
              <a:t>セミナー　</a:t>
            </a:r>
            <a:r>
              <a:rPr kumimoji="1" lang="en-US" altLang="ja-JP" dirty="0" smtClean="0"/>
              <a:t>2008</a:t>
            </a:r>
            <a:r>
              <a:rPr kumimoji="1" lang="ja-JP" altLang="en-US" dirty="0" smtClean="0"/>
              <a:t>年</a:t>
            </a:r>
            <a:r>
              <a:rPr kumimoji="1" lang="en-US" altLang="ja-JP" dirty="0" smtClean="0"/>
              <a:t>12</a:t>
            </a:r>
            <a:r>
              <a:rPr kumimoji="1" lang="ja-JP" altLang="en-US" dirty="0" smtClean="0"/>
              <a:t>月</a:t>
            </a:r>
            <a:r>
              <a:rPr kumimoji="1" lang="en-US" altLang="ja-JP" dirty="0" smtClean="0"/>
              <a:t>18</a:t>
            </a:r>
            <a:r>
              <a:rPr kumimoji="1" lang="ja-JP" altLang="en-US" dirty="0" smtClean="0"/>
              <a:t>日　林本法也</a:t>
            </a:r>
            <a:endParaRPr kumimoji="1" lang="ja-JP" altLang="en-US" dirty="0"/>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24</a:t>
            </a:fld>
            <a:endParaRPr kumimoji="1" lang="ja-JP" altLang="en-US"/>
          </a:p>
        </p:txBody>
      </p:sp>
      <p:pic>
        <p:nvPicPr>
          <p:cNvPr id="1026" name="Picture 2"/>
          <p:cNvPicPr>
            <a:picLocks noChangeAspect="1" noChangeArrowheads="1"/>
          </p:cNvPicPr>
          <p:nvPr/>
        </p:nvPicPr>
        <p:blipFill>
          <a:blip r:embed="rId3"/>
          <a:srcRect/>
          <a:stretch>
            <a:fillRect/>
          </a:stretch>
        </p:blipFill>
        <p:spPr bwMode="auto">
          <a:xfrm>
            <a:off x="4656860" y="1857364"/>
            <a:ext cx="4272858" cy="2807143"/>
          </a:xfrm>
          <a:prstGeom prst="rect">
            <a:avLst/>
          </a:prstGeom>
          <a:noFill/>
          <a:ln w="9525">
            <a:noFill/>
            <a:miter lim="800000"/>
            <a:headEnd/>
            <a:tailEnd/>
          </a:ln>
          <a:effectLst/>
        </p:spPr>
      </p:pic>
      <p:sp>
        <p:nvSpPr>
          <p:cNvPr id="7" name="テキスト ボックス 6"/>
          <p:cNvSpPr txBox="1"/>
          <p:nvPr/>
        </p:nvSpPr>
        <p:spPr>
          <a:xfrm>
            <a:off x="4143372" y="5000636"/>
            <a:ext cx="5032211" cy="646331"/>
          </a:xfrm>
          <a:prstGeom prst="rect">
            <a:avLst/>
          </a:prstGeom>
          <a:noFill/>
        </p:spPr>
        <p:txBody>
          <a:bodyPr wrap="none" rtlCol="0">
            <a:spAutoFit/>
          </a:bodyPr>
          <a:lstStyle/>
          <a:p>
            <a:r>
              <a:rPr lang="en-US" altLang="ja-JP" b="1" dirty="0" err="1" smtClean="0"/>
              <a:t>hisui</a:t>
            </a:r>
            <a:r>
              <a:rPr kumimoji="1" lang="en-US" altLang="ja-JP" b="1" dirty="0" smtClean="0"/>
              <a:t> </a:t>
            </a:r>
            <a:r>
              <a:rPr lang="ja-JP" altLang="en-US" b="1" dirty="0" smtClean="0"/>
              <a:t> </a:t>
            </a:r>
            <a:r>
              <a:rPr lang="en-US" altLang="ja-JP" b="1" smtClean="0"/>
              <a:t>ver</a:t>
            </a:r>
            <a:r>
              <a:rPr kumimoji="1" lang="en-US" altLang="ja-JP" b="1" smtClean="0"/>
              <a:t>1.9  </a:t>
            </a:r>
            <a:r>
              <a:rPr kumimoji="1" lang="ja-JP" altLang="en-US" b="1" dirty="0" smtClean="0"/>
              <a:t>株式会社カタッチ</a:t>
            </a:r>
            <a:endParaRPr kumimoji="1" lang="en-US" altLang="ja-JP" b="1" dirty="0" smtClean="0"/>
          </a:p>
          <a:p>
            <a:r>
              <a:rPr lang="en-US" altLang="ja-JP" dirty="0" smtClean="0"/>
              <a:t>http://www.guatoucch.com/products/hisui/#hisui</a:t>
            </a:r>
            <a:endParaRPr kumimoji="1" lang="ja-JP"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a:t>
            </a: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25</a:t>
            </a:fld>
            <a:endParaRPr kumimoji="1" lang="ja-JP"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85720" y="115888"/>
            <a:ext cx="8574088" cy="576262"/>
          </a:xfrm>
        </p:spPr>
        <p:txBody>
          <a:bodyPr/>
          <a:lstStyle/>
          <a:p>
            <a:pPr algn="ctr"/>
            <a:r>
              <a:rPr lang="ja-JP" altLang="en-US" sz="1200" b="0" dirty="0" smtClean="0">
                <a:solidFill>
                  <a:schemeClr val="bg1">
                    <a:lumMod val="50000"/>
                  </a:schemeClr>
                </a:solidFill>
              </a:rPr>
              <a:t>研究背景と目的　関連研究・技術　髪のモデリング　提案システムの概要　実装　</a:t>
            </a:r>
            <a:r>
              <a:rPr lang="ja-JP" altLang="en-US" sz="1800" dirty="0" smtClean="0">
                <a:solidFill>
                  <a:schemeClr val="tx1"/>
                </a:solidFill>
              </a:rPr>
              <a:t>まとめと今後の課題</a:t>
            </a:r>
            <a:endParaRPr kumimoji="1" lang="ja-JP" altLang="en-US" sz="1800" dirty="0">
              <a:solidFill>
                <a:schemeClr val="tx1"/>
              </a:solidFill>
            </a:endParaRPr>
          </a:p>
        </p:txBody>
      </p:sp>
      <p:sp>
        <p:nvSpPr>
          <p:cNvPr id="2" name="フッター プレースホルダ 1"/>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26</a:t>
            </a:fld>
            <a:endParaRPr kumimoji="1" lang="ja-JP" altLang="en-US"/>
          </a:p>
        </p:txBody>
      </p:sp>
      <p:sp>
        <p:nvSpPr>
          <p:cNvPr id="4" name="テキスト ボックス 3"/>
          <p:cNvSpPr txBox="1"/>
          <p:nvPr/>
        </p:nvSpPr>
        <p:spPr>
          <a:xfrm>
            <a:off x="1363429" y="2967335"/>
            <a:ext cx="6417142" cy="923330"/>
          </a:xfrm>
          <a:prstGeom prst="rect">
            <a:avLst/>
          </a:prstGeom>
          <a:noFill/>
        </p:spPr>
        <p:txBody>
          <a:bodyPr wrap="none" rtlCol="0" anchor="ctr">
            <a:spAutoFit/>
          </a:bodyPr>
          <a:lstStyle/>
          <a:p>
            <a:pPr algn="ctr"/>
            <a:r>
              <a:rPr lang="ja-JP" altLang="en-US" sz="5400" b="1" dirty="0" smtClean="0"/>
              <a:t>まとめと今後の課題</a:t>
            </a:r>
            <a:endParaRPr kumimoji="1" lang="ja-JP" altLang="en-US" sz="54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5" name="コンテンツ プレースホルダ 4"/>
          <p:cNvSpPr>
            <a:spLocks noGrp="1"/>
          </p:cNvSpPr>
          <p:nvPr>
            <p:ph idx="1"/>
          </p:nvPr>
        </p:nvSpPr>
        <p:spPr/>
        <p:txBody>
          <a:bodyPr anchor="ctr"/>
          <a:lstStyle/>
          <a:p>
            <a:pPr>
              <a:lnSpc>
                <a:spcPct val="150000"/>
              </a:lnSpc>
            </a:pPr>
            <a:r>
              <a:rPr lang="ja-JP" altLang="en-US" dirty="0" smtClean="0"/>
              <a:t>提案する</a:t>
            </a:r>
            <a:r>
              <a:rPr kumimoji="1" lang="ja-JP" altLang="en-US" dirty="0" smtClean="0"/>
              <a:t>ヘアスタイリングシステムの最終目標を明確化</a:t>
            </a:r>
            <a:endParaRPr kumimoji="1" lang="en-US" altLang="ja-JP" dirty="0" smtClean="0"/>
          </a:p>
          <a:p>
            <a:pPr>
              <a:lnSpc>
                <a:spcPct val="150000"/>
              </a:lnSpc>
            </a:pPr>
            <a:r>
              <a:rPr lang="ja-JP" altLang="en-US" dirty="0" smtClean="0"/>
              <a:t>インタラクティブなヘアスタイリングシステムの概要、機能の詳細を提案</a:t>
            </a:r>
            <a:endParaRPr lang="en-US" altLang="ja-JP" dirty="0" smtClean="0"/>
          </a:p>
          <a:p>
            <a:pPr>
              <a:lnSpc>
                <a:spcPct val="150000"/>
              </a:lnSpc>
            </a:pPr>
            <a:r>
              <a:rPr kumimoji="1" lang="ja-JP" altLang="en-US" dirty="0" smtClean="0"/>
              <a:t>平面におけるヘアクラスターの形状変化を概ね実装した。</a:t>
            </a:r>
            <a:endParaRPr kumimoji="1" lang="ja-JP" altLang="en-US" dirty="0"/>
          </a:p>
        </p:txBody>
      </p:sp>
      <p:sp>
        <p:nvSpPr>
          <p:cNvPr id="3" name="フッター プレースホルダ 2"/>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4" name="スライド番号プレースホルダ 3"/>
          <p:cNvSpPr>
            <a:spLocks noGrp="1"/>
          </p:cNvSpPr>
          <p:nvPr>
            <p:ph type="sldNum" sz="quarter" idx="12"/>
          </p:nvPr>
        </p:nvSpPr>
        <p:spPr/>
        <p:txBody>
          <a:bodyPr/>
          <a:lstStyle/>
          <a:p>
            <a:fld id="{2E96D7CB-0BB0-4F48-A0F9-4718EAB03019}" type="slidenum">
              <a:rPr kumimoji="1" lang="ja-JP" altLang="en-US" smtClean="0"/>
              <a:pPr/>
              <a:t>27</a:t>
            </a:fld>
            <a:endParaRPr kumimoji="1" lang="ja-JP"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 2"/>
          <p:cNvSpPr>
            <a:spLocks noGrp="1"/>
          </p:cNvSpPr>
          <p:nvPr>
            <p:ph idx="1"/>
          </p:nvPr>
        </p:nvSpPr>
        <p:spPr/>
        <p:txBody>
          <a:bodyPr/>
          <a:lstStyle/>
          <a:p>
            <a:pPr>
              <a:lnSpc>
                <a:spcPct val="150000"/>
              </a:lnSpc>
            </a:pPr>
            <a:r>
              <a:rPr lang="ja-JP" altLang="en-US" sz="3600" b="1" dirty="0" smtClean="0"/>
              <a:t>システムの</a:t>
            </a:r>
            <a:r>
              <a:rPr kumimoji="1" lang="ja-JP" altLang="en-US" sz="3600" b="1" dirty="0" smtClean="0"/>
              <a:t>実装</a:t>
            </a:r>
            <a:endParaRPr lang="en-US" altLang="ja-JP" sz="3600" b="1" dirty="0" smtClean="0"/>
          </a:p>
          <a:p>
            <a:pPr lvl="1">
              <a:lnSpc>
                <a:spcPct val="150000"/>
              </a:lnSpc>
            </a:pPr>
            <a:r>
              <a:rPr lang="ja-JP" altLang="en-US" dirty="0" smtClean="0"/>
              <a:t>頭部へのマッピング</a:t>
            </a:r>
            <a:endParaRPr lang="en-US" altLang="ja-JP" dirty="0" smtClean="0"/>
          </a:p>
          <a:p>
            <a:pPr lvl="1">
              <a:lnSpc>
                <a:spcPct val="150000"/>
              </a:lnSpc>
            </a:pPr>
            <a:r>
              <a:rPr lang="ja-JP" altLang="en-US" sz="2700" dirty="0" smtClean="0"/>
              <a:t>編集機能のアルゴリズム・</a:t>
            </a:r>
            <a:r>
              <a:rPr lang="en-US" altLang="ja-JP" dirty="0" smtClean="0"/>
              <a:t>UI</a:t>
            </a:r>
            <a:r>
              <a:rPr lang="ja-JP" altLang="en-US" dirty="0" smtClean="0"/>
              <a:t>の考案、実装</a:t>
            </a:r>
            <a:endParaRPr lang="en-US" altLang="ja-JP" sz="2700" dirty="0" smtClean="0"/>
          </a:p>
          <a:p>
            <a:pPr>
              <a:lnSpc>
                <a:spcPct val="150000"/>
              </a:lnSpc>
            </a:pPr>
            <a:r>
              <a:rPr lang="ja-JP" altLang="en-US" sz="3200" dirty="0" smtClean="0"/>
              <a:t>評価手法の考案</a:t>
            </a:r>
            <a:endParaRPr lang="en-US" altLang="ja-JP" sz="3200" dirty="0" smtClean="0"/>
          </a:p>
          <a:p>
            <a:pPr lvl="1">
              <a:lnSpc>
                <a:spcPct val="150000"/>
              </a:lnSpc>
            </a:pPr>
            <a:r>
              <a:rPr lang="ja-JP" altLang="en-US" dirty="0" smtClean="0"/>
              <a:t>ユーザビリティ評価</a:t>
            </a:r>
            <a:endParaRPr lang="en-US" altLang="ja-JP" dirty="0" smtClean="0"/>
          </a:p>
          <a:p>
            <a:pPr lvl="1">
              <a:lnSpc>
                <a:spcPct val="150000"/>
              </a:lnSpc>
            </a:pPr>
            <a:r>
              <a:rPr lang="ja-JP" altLang="en-US" dirty="0" smtClean="0"/>
              <a:t>システム性能評価</a:t>
            </a:r>
            <a:endParaRPr lang="en-US" altLang="ja-JP" dirty="0" smtClean="0"/>
          </a:p>
          <a:p>
            <a:pPr>
              <a:buNone/>
            </a:pPr>
            <a:endParaRPr lang="en-US" altLang="ja-JP" dirty="0" smtClean="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28</a:t>
            </a:fld>
            <a:endParaRPr kumimoji="1" lang="ja-JP"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29</a:t>
            </a:fld>
            <a:endParaRPr kumimoji="1" lang="ja-JP" altLang="en-US"/>
          </a:p>
        </p:txBody>
      </p:sp>
      <p:sp>
        <p:nvSpPr>
          <p:cNvPr id="7" name="テキスト ボックス 6"/>
          <p:cNvSpPr txBox="1"/>
          <p:nvPr/>
        </p:nvSpPr>
        <p:spPr>
          <a:xfrm>
            <a:off x="1017181" y="3143248"/>
            <a:ext cx="7109639" cy="646331"/>
          </a:xfrm>
          <a:prstGeom prst="rect">
            <a:avLst/>
          </a:prstGeom>
          <a:noFill/>
        </p:spPr>
        <p:txBody>
          <a:bodyPr wrap="none" rtlCol="0">
            <a:spAutoFit/>
          </a:bodyPr>
          <a:lstStyle/>
          <a:p>
            <a:pPr algn="ctr"/>
            <a:r>
              <a:rPr lang="ja-JP" altLang="en-US" sz="3600" b="1" dirty="0" smtClean="0"/>
              <a:t>ご清聴ありがとうございました。</a:t>
            </a:r>
            <a:endParaRPr kumimoji="1" lang="ja-JP" altLang="en-US" sz="36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pPr algn="ctr"/>
            <a:r>
              <a:rPr kumimoji="1" lang="ja-JP" altLang="en-US" sz="1800" dirty="0" smtClean="0"/>
              <a:t>研究背景と目的</a:t>
            </a:r>
            <a:r>
              <a:rPr kumimoji="1" lang="ja-JP" altLang="en-US" sz="1400" dirty="0" smtClean="0"/>
              <a:t>　</a:t>
            </a:r>
            <a:r>
              <a:rPr kumimoji="1" lang="ja-JP" altLang="en-US" sz="1200" b="0" dirty="0" smtClean="0">
                <a:solidFill>
                  <a:schemeClr val="bg1">
                    <a:lumMod val="50000"/>
                  </a:schemeClr>
                </a:solidFill>
              </a:rPr>
              <a:t>関連研究・技術　髪のモデリング　提案システムの概要　実装　まとめと今後の課題</a:t>
            </a:r>
            <a:endParaRPr kumimoji="1" lang="ja-JP" altLang="en-US" sz="1200" b="0" dirty="0">
              <a:solidFill>
                <a:schemeClr val="bg1">
                  <a:lumMod val="50000"/>
                </a:schemeClr>
              </a:solidFill>
            </a:endParaRPr>
          </a:p>
        </p:txBody>
      </p:sp>
      <p:sp>
        <p:nvSpPr>
          <p:cNvPr id="2" name="フッター プレースホルダ 1"/>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3</a:t>
            </a:fld>
            <a:endParaRPr kumimoji="1" lang="ja-JP" altLang="en-US"/>
          </a:p>
        </p:txBody>
      </p:sp>
      <p:sp>
        <p:nvSpPr>
          <p:cNvPr id="4" name="テキスト ボックス 3"/>
          <p:cNvSpPr txBox="1"/>
          <p:nvPr/>
        </p:nvSpPr>
        <p:spPr>
          <a:xfrm>
            <a:off x="2055927" y="2967335"/>
            <a:ext cx="5032147" cy="923330"/>
          </a:xfrm>
          <a:prstGeom prst="rect">
            <a:avLst/>
          </a:prstGeom>
          <a:noFill/>
        </p:spPr>
        <p:txBody>
          <a:bodyPr wrap="none" rtlCol="0">
            <a:spAutoFit/>
          </a:bodyPr>
          <a:lstStyle/>
          <a:p>
            <a:r>
              <a:rPr kumimoji="1" lang="ja-JP" altLang="en-US" sz="5400" b="1" dirty="0" smtClean="0"/>
              <a:t>研究背景と目的</a:t>
            </a:r>
            <a:endParaRPr kumimoji="1" lang="ja-JP" altLang="en-US" sz="54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研究の背景</a:t>
            </a:r>
            <a:endParaRPr kumimoji="1" lang="ja-JP" altLang="en-US" dirty="0"/>
          </a:p>
        </p:txBody>
      </p:sp>
      <p:sp>
        <p:nvSpPr>
          <p:cNvPr id="3" name="コンテンツ プレースホルダ 2"/>
          <p:cNvSpPr>
            <a:spLocks noGrp="1"/>
          </p:cNvSpPr>
          <p:nvPr>
            <p:ph sz="half" idx="1"/>
          </p:nvPr>
        </p:nvSpPr>
        <p:spPr/>
        <p:txBody>
          <a:bodyPr/>
          <a:lstStyle/>
          <a:p>
            <a:pPr>
              <a:buNone/>
            </a:pPr>
            <a:endParaRPr kumimoji="1" lang="en-US" altLang="ja-JP" sz="2800" b="1" dirty="0" smtClean="0"/>
          </a:p>
          <a:p>
            <a:pPr>
              <a:buNone/>
            </a:pPr>
            <a:r>
              <a:rPr lang="ja-JP" altLang="en-US" sz="6600" dirty="0" smtClean="0"/>
              <a:t>   </a:t>
            </a:r>
            <a:r>
              <a:rPr kumimoji="1" lang="ja-JP" altLang="en-US" sz="5400" dirty="0" smtClean="0"/>
              <a:t>「</a:t>
            </a:r>
            <a:r>
              <a:rPr kumimoji="1" lang="ja-JP" altLang="en-US" sz="5400" b="1" dirty="0" smtClean="0"/>
              <a:t>髪</a:t>
            </a:r>
            <a:r>
              <a:rPr kumimoji="1" lang="ja-JP" altLang="en-US" sz="5400" dirty="0" smtClean="0"/>
              <a:t>」</a:t>
            </a:r>
            <a:endParaRPr lang="en-US" altLang="ja-JP" sz="5400" dirty="0" smtClean="0"/>
          </a:p>
          <a:p>
            <a:pPr>
              <a:buNone/>
            </a:pPr>
            <a:endParaRPr lang="en-US" altLang="ja-JP" dirty="0" smtClean="0"/>
          </a:p>
          <a:p>
            <a:r>
              <a:rPr lang="ja-JP" altLang="en-US" dirty="0" smtClean="0"/>
              <a:t>人物の</a:t>
            </a:r>
            <a:r>
              <a:rPr lang="ja-JP" altLang="en-US" b="1" dirty="0" smtClean="0"/>
              <a:t>個性</a:t>
            </a:r>
            <a:r>
              <a:rPr lang="ja-JP" altLang="en-US" dirty="0" smtClean="0"/>
              <a:t>・</a:t>
            </a:r>
            <a:r>
              <a:rPr lang="ja-JP" altLang="en-US" b="1" dirty="0" smtClean="0"/>
              <a:t>感情</a:t>
            </a:r>
            <a:r>
              <a:rPr lang="ja-JP" altLang="en-US" dirty="0" smtClean="0"/>
              <a:t>・</a:t>
            </a:r>
            <a:r>
              <a:rPr lang="ja-JP" altLang="en-US" b="1" dirty="0" smtClean="0"/>
              <a:t>状況</a:t>
            </a:r>
            <a:r>
              <a:rPr lang="ja-JP" altLang="en-US" dirty="0" smtClean="0"/>
              <a:t>を表現</a:t>
            </a:r>
            <a:endParaRPr lang="en-US" altLang="ja-JP" dirty="0" smtClean="0"/>
          </a:p>
          <a:p>
            <a:endParaRPr lang="en-US" altLang="ja-JP" dirty="0" smtClean="0"/>
          </a:p>
          <a:p>
            <a:r>
              <a:rPr lang="ja-JP" altLang="en-US" dirty="0" smtClean="0"/>
              <a:t>髪型の選択</a:t>
            </a:r>
            <a:endParaRPr lang="en-US" altLang="ja-JP" dirty="0" smtClean="0"/>
          </a:p>
          <a:p>
            <a:pPr lvl="1"/>
            <a:r>
              <a:rPr lang="ja-JP" altLang="en-US" b="1" dirty="0" smtClean="0"/>
              <a:t>雑誌</a:t>
            </a:r>
            <a:r>
              <a:rPr lang="ja-JP" altLang="en-US" dirty="0" smtClean="0"/>
              <a:t>、</a:t>
            </a:r>
            <a:r>
              <a:rPr lang="ja-JP" altLang="en-US" b="1" dirty="0" smtClean="0"/>
              <a:t>口頭</a:t>
            </a:r>
            <a:endParaRPr lang="en-US" altLang="ja-JP" b="1" dirty="0" smtClean="0"/>
          </a:p>
          <a:p>
            <a:pPr>
              <a:buNone/>
            </a:pPr>
            <a:endParaRPr lang="en-US" altLang="ja-JP" dirty="0" smtClean="0"/>
          </a:p>
          <a:p>
            <a:pPr>
              <a:buNone/>
            </a:pPr>
            <a:endParaRPr lang="en-US" altLang="ja-JP" dirty="0" smtClean="0"/>
          </a:p>
          <a:p>
            <a:pPr>
              <a:buNone/>
            </a:pP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4</a:t>
            </a:fld>
            <a:endParaRPr kumimoji="1" lang="ja-JP" altLang="en-US"/>
          </a:p>
        </p:txBody>
      </p:sp>
      <p:grpSp>
        <p:nvGrpSpPr>
          <p:cNvPr id="11" name="グループ化 10"/>
          <p:cNvGrpSpPr>
            <a:grpSpLocks noChangeAspect="1"/>
          </p:cNvGrpSpPr>
          <p:nvPr/>
        </p:nvGrpSpPr>
        <p:grpSpPr>
          <a:xfrm>
            <a:off x="4600586" y="2003259"/>
            <a:ext cx="3686190" cy="2568749"/>
            <a:chOff x="4929190" y="3357562"/>
            <a:chExt cx="4095767" cy="2854166"/>
          </a:xfrm>
        </p:grpSpPr>
        <p:pic>
          <p:nvPicPr>
            <p:cNvPr id="12" name="Picture 4"/>
            <p:cNvPicPr>
              <a:picLocks noChangeAspect="1" noChangeArrowheads="1"/>
            </p:cNvPicPr>
            <p:nvPr/>
          </p:nvPicPr>
          <p:blipFill>
            <a:blip r:embed="rId3"/>
            <a:srcRect/>
            <a:stretch>
              <a:fillRect/>
            </a:stretch>
          </p:blipFill>
          <p:spPr bwMode="auto">
            <a:xfrm>
              <a:off x="4929190" y="3357562"/>
              <a:ext cx="2166938" cy="2854166"/>
            </a:xfrm>
            <a:prstGeom prst="rect">
              <a:avLst/>
            </a:prstGeom>
            <a:noFill/>
            <a:ln w="9525">
              <a:noFill/>
              <a:miter lim="800000"/>
              <a:headEnd/>
              <a:tailEnd/>
            </a:ln>
            <a:effectLst/>
          </p:spPr>
        </p:pic>
        <p:pic>
          <p:nvPicPr>
            <p:cNvPr id="13" name="Picture 5"/>
            <p:cNvPicPr>
              <a:picLocks noChangeAspect="1" noChangeArrowheads="1"/>
            </p:cNvPicPr>
            <p:nvPr/>
          </p:nvPicPr>
          <p:blipFill>
            <a:blip r:embed="rId4"/>
            <a:srcRect/>
            <a:stretch>
              <a:fillRect/>
            </a:stretch>
          </p:blipFill>
          <p:spPr bwMode="auto">
            <a:xfrm>
              <a:off x="7358082" y="3357562"/>
              <a:ext cx="1666875" cy="2166938"/>
            </a:xfrm>
            <a:prstGeom prst="rect">
              <a:avLst/>
            </a:prstGeom>
            <a:noFill/>
            <a:ln w="9525">
              <a:noFill/>
              <a:miter lim="800000"/>
              <a:headEnd/>
              <a:tailEnd/>
            </a:ln>
            <a:effectLst/>
          </p:spPr>
        </p:pic>
      </p:grpSp>
      <p:sp>
        <p:nvSpPr>
          <p:cNvPr id="14" name="テキスト ボックス 13"/>
          <p:cNvSpPr txBox="1"/>
          <p:nvPr/>
        </p:nvSpPr>
        <p:spPr>
          <a:xfrm>
            <a:off x="4500562" y="4857760"/>
            <a:ext cx="3911368" cy="430887"/>
          </a:xfrm>
          <a:prstGeom prst="rect">
            <a:avLst/>
          </a:prstGeom>
          <a:noFill/>
        </p:spPr>
        <p:txBody>
          <a:bodyPr wrap="square" rtlCol="0">
            <a:spAutoFit/>
          </a:bodyPr>
          <a:lstStyle/>
          <a:p>
            <a:pPr lvl="0" algn="ctr"/>
            <a:r>
              <a:rPr lang="ja-JP" altLang="en-US" sz="1100" dirty="0">
                <a:solidFill>
                  <a:srgbClr val="000000"/>
                </a:solidFill>
              </a:rPr>
              <a:t>参照元：</a:t>
            </a:r>
            <a:r>
              <a:rPr lang="en-US" altLang="ja-JP" sz="1100" dirty="0">
                <a:solidFill>
                  <a:srgbClr val="000000"/>
                </a:solidFill>
              </a:rPr>
              <a:t>BEAUTYCOLLECTION(http://kansai.b-colle.jp/)</a:t>
            </a:r>
            <a:endParaRPr lang="ja-JP" altLang="en-US" sz="1100" dirty="0">
              <a:solidFill>
                <a:srgbClr val="000000"/>
              </a:solidFill>
            </a:endParaRPr>
          </a:p>
          <a:p>
            <a:pPr algn="ctr"/>
            <a:endParaRPr kumimoji="1" lang="ja-JP" altLang="en-US" sz="11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研究の背景</a:t>
            </a:r>
            <a:endParaRPr kumimoji="1" lang="ja-JP" altLang="en-US" dirty="0"/>
          </a:p>
        </p:txBody>
      </p:sp>
      <p:sp>
        <p:nvSpPr>
          <p:cNvPr id="8" name="コンテンツ プレースホルダ 7"/>
          <p:cNvSpPr>
            <a:spLocks noGrp="1"/>
          </p:cNvSpPr>
          <p:nvPr>
            <p:ph idx="1"/>
          </p:nvPr>
        </p:nvSpPr>
        <p:spPr/>
        <p:txBody>
          <a:bodyPr/>
          <a:lstStyle/>
          <a:p>
            <a:pPr>
              <a:buNone/>
            </a:pPr>
            <a:endParaRPr kumimoji="1" lang="en-US" altLang="ja-JP" dirty="0" smtClean="0"/>
          </a:p>
          <a:p>
            <a:pPr>
              <a:buNone/>
            </a:pPr>
            <a:r>
              <a:rPr lang="ja-JP" altLang="en-US" dirty="0" smtClean="0"/>
              <a:t>「自分の期待していた髪型と違う</a:t>
            </a:r>
            <a:r>
              <a:rPr lang="en-US" altLang="ja-JP" dirty="0" smtClean="0"/>
              <a:t>…</a:t>
            </a:r>
            <a:r>
              <a:rPr lang="ja-JP" altLang="en-US" dirty="0" smtClean="0"/>
              <a:t>」</a:t>
            </a:r>
            <a:endParaRPr lang="en-US" altLang="ja-JP" dirty="0" smtClean="0"/>
          </a:p>
          <a:p>
            <a:pPr>
              <a:buNone/>
            </a:pPr>
            <a:endParaRPr lang="en-US" altLang="ja-JP" dirty="0" smtClean="0"/>
          </a:p>
          <a:p>
            <a:r>
              <a:rPr lang="ja-JP" altLang="en-US" b="1" dirty="0" smtClean="0"/>
              <a:t>雑誌</a:t>
            </a:r>
            <a:endParaRPr lang="en-US" altLang="ja-JP" b="1" dirty="0" smtClean="0"/>
          </a:p>
          <a:p>
            <a:pPr lvl="1"/>
            <a:r>
              <a:rPr lang="ja-JP" altLang="en-US" dirty="0" smtClean="0"/>
              <a:t>限られたアングルからの</a:t>
            </a:r>
            <a:r>
              <a:rPr lang="en-US" altLang="ja-JP" dirty="0" smtClean="0"/>
              <a:t>2</a:t>
            </a:r>
            <a:r>
              <a:rPr lang="ja-JP" altLang="en-US" dirty="0" smtClean="0"/>
              <a:t>次元の写真</a:t>
            </a:r>
            <a:endParaRPr lang="en-US" altLang="ja-JP" dirty="0" smtClean="0"/>
          </a:p>
          <a:p>
            <a:pPr lvl="1"/>
            <a:r>
              <a:rPr lang="ja-JP" altLang="en-US" dirty="0" smtClean="0"/>
              <a:t>モデルの顔が自分の顔ではない</a:t>
            </a:r>
            <a:endParaRPr lang="en-US" altLang="ja-JP" dirty="0" smtClean="0"/>
          </a:p>
          <a:p>
            <a:r>
              <a:rPr kumimoji="1" lang="ja-JP" altLang="en-US" b="1" dirty="0" smtClean="0"/>
              <a:t>口頭</a:t>
            </a:r>
            <a:endParaRPr lang="en-US" altLang="ja-JP" dirty="0" smtClean="0"/>
          </a:p>
          <a:p>
            <a:pPr lvl="1"/>
            <a:r>
              <a:rPr kumimoji="1" lang="ja-JP" altLang="en-US" dirty="0" smtClean="0"/>
              <a:t>自分の伝達能力、相手の解釈・想像力に依存</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6" name="スライド番号プレースホルダ 5"/>
          <p:cNvSpPr>
            <a:spLocks noGrp="1"/>
          </p:cNvSpPr>
          <p:nvPr>
            <p:ph type="sldNum" sz="quarter" idx="12"/>
          </p:nvPr>
        </p:nvSpPr>
        <p:spPr/>
        <p:txBody>
          <a:bodyPr/>
          <a:lstStyle/>
          <a:p>
            <a:fld id="{2E96D7CB-0BB0-4F48-A0F9-4718EAB03019}" type="slidenum">
              <a:rPr kumimoji="1" lang="ja-JP" altLang="en-US" smtClean="0"/>
              <a:pPr/>
              <a:t>5</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nodeType="withEffect">
                                  <p:stCondLst>
                                    <p:cond delay="30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研究の目的</a:t>
            </a:r>
            <a:endParaRPr kumimoji="1" lang="ja-JP" altLang="en-US" dirty="0"/>
          </a:p>
        </p:txBody>
      </p:sp>
      <p:sp>
        <p:nvSpPr>
          <p:cNvPr id="3" name="コンテンツ プレースホルダ 2"/>
          <p:cNvSpPr>
            <a:spLocks noGrp="1"/>
          </p:cNvSpPr>
          <p:nvPr>
            <p:ph idx="1"/>
          </p:nvPr>
        </p:nvSpPr>
        <p:spPr/>
        <p:txBody>
          <a:bodyPr/>
          <a:lstStyle/>
          <a:p>
            <a:pPr>
              <a:buNone/>
            </a:pPr>
            <a:endParaRPr kumimoji="1" lang="en-US" altLang="ja-JP" b="1" dirty="0" smtClean="0"/>
          </a:p>
          <a:p>
            <a:pPr>
              <a:buNone/>
            </a:pPr>
            <a:r>
              <a:rPr kumimoji="1" lang="en-US" altLang="ja-JP" b="1" dirty="0" smtClean="0"/>
              <a:t>3</a:t>
            </a:r>
            <a:r>
              <a:rPr kumimoji="1" lang="ja-JP" altLang="en-US" b="1" dirty="0" smtClean="0"/>
              <a:t>次元空間</a:t>
            </a:r>
            <a:r>
              <a:rPr kumimoji="1" lang="ja-JP" altLang="en-US" dirty="0" smtClean="0"/>
              <a:t>上でユーザの望む髪型を生成するシ</a:t>
            </a:r>
            <a:endParaRPr kumimoji="1" lang="en-US" altLang="ja-JP" dirty="0" smtClean="0"/>
          </a:p>
          <a:p>
            <a:pPr>
              <a:buNone/>
            </a:pPr>
            <a:r>
              <a:rPr kumimoji="1" lang="ja-JP" altLang="en-US" dirty="0" smtClean="0"/>
              <a:t>ステムが必要（</a:t>
            </a:r>
            <a:r>
              <a:rPr kumimoji="1" lang="ja-JP" altLang="en-US" b="1" dirty="0" smtClean="0"/>
              <a:t>ヘアスタイリングシステム</a:t>
            </a:r>
            <a:r>
              <a:rPr kumimoji="1" lang="ja-JP" altLang="en-US" dirty="0" smtClean="0"/>
              <a:t>）</a:t>
            </a:r>
            <a:endParaRPr kumimoji="1" lang="en-US" altLang="ja-JP" dirty="0" smtClean="0"/>
          </a:p>
          <a:p>
            <a:pPr>
              <a:buNone/>
            </a:pPr>
            <a:endParaRPr lang="en-US" altLang="ja-JP" dirty="0" smtClean="0"/>
          </a:p>
          <a:p>
            <a:pPr>
              <a:buNone/>
            </a:pPr>
            <a:endParaRPr lang="en-US" altLang="ja-JP" dirty="0" smtClean="0"/>
          </a:p>
          <a:p>
            <a:pPr>
              <a:buNone/>
            </a:pP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6</a:t>
            </a:fld>
            <a:endParaRPr kumimoji="1" lang="ja-JP" altLang="en-US"/>
          </a:p>
        </p:txBody>
      </p:sp>
      <p:sp>
        <p:nvSpPr>
          <p:cNvPr id="6" name="テキスト ボックス 5"/>
          <p:cNvSpPr txBox="1"/>
          <p:nvPr/>
        </p:nvSpPr>
        <p:spPr>
          <a:xfrm>
            <a:off x="357158" y="4000504"/>
            <a:ext cx="8263801" cy="1141439"/>
          </a:xfrm>
          <a:prstGeom prst="rect">
            <a:avLst/>
          </a:prstGeom>
          <a:solidFill>
            <a:schemeClr val="accent6">
              <a:lumMod val="20000"/>
              <a:lumOff val="80000"/>
            </a:schemeClr>
          </a:solidFill>
          <a:ln w="38100">
            <a:solidFill>
              <a:schemeClr val="accent6">
                <a:lumMod val="75000"/>
              </a:schemeClr>
            </a:solidFill>
          </a:ln>
        </p:spPr>
        <p:txBody>
          <a:bodyPr wrap="square" tIns="108000" bIns="108000" rtlCol="0" anchor="ctr">
            <a:spAutoFit/>
          </a:bodyPr>
          <a:lstStyle/>
          <a:p>
            <a:pPr>
              <a:lnSpc>
                <a:spcPts val="3600"/>
              </a:lnSpc>
              <a:buNone/>
            </a:pPr>
            <a:r>
              <a:rPr lang="ja-JP" altLang="en-US" sz="3000" b="1" dirty="0" smtClean="0"/>
              <a:t>インタラクティブなヘアスタイリングシステムの提案・開発</a:t>
            </a:r>
            <a:endParaRPr lang="en-US" altLang="ja-JP" sz="3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最終目標</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r>
              <a:rPr kumimoji="1" lang="ja-JP" altLang="en-US" sz="3600" dirty="0" smtClean="0"/>
              <a:t>インタラクティブな操作による髪型の編集</a:t>
            </a:r>
            <a:endParaRPr kumimoji="1" lang="en-US" altLang="ja-JP" sz="3600" dirty="0" smtClean="0"/>
          </a:p>
          <a:p>
            <a:endParaRPr lang="en-US" altLang="ja-JP" sz="3200" dirty="0" smtClean="0"/>
          </a:p>
          <a:p>
            <a:r>
              <a:rPr lang="ja-JP" altLang="en-US" sz="3600" dirty="0" smtClean="0"/>
              <a:t>個人</a:t>
            </a:r>
            <a:r>
              <a:rPr kumimoji="1" lang="ja-JP" altLang="en-US" sz="3600" dirty="0" smtClean="0"/>
              <a:t>の顔を</a:t>
            </a:r>
            <a:r>
              <a:rPr kumimoji="1" lang="en-US" altLang="ja-JP" sz="3600" dirty="0" smtClean="0"/>
              <a:t>3</a:t>
            </a:r>
            <a:r>
              <a:rPr kumimoji="1" lang="ja-JP" altLang="en-US" sz="3600" dirty="0" smtClean="0"/>
              <a:t>次元空間上に再構築</a:t>
            </a:r>
            <a:endParaRPr kumimoji="1" lang="en-US" altLang="ja-JP" sz="3600" dirty="0" smtClean="0"/>
          </a:p>
          <a:p>
            <a:pPr>
              <a:buNone/>
            </a:pPr>
            <a:endParaRPr lang="en-US" altLang="ja-JP" sz="3600" dirty="0" smtClean="0"/>
          </a:p>
          <a:p>
            <a:r>
              <a:rPr kumimoji="1" lang="ja-JP" altLang="en-US" sz="3600" dirty="0" smtClean="0"/>
              <a:t>顔の形状を測定、最適な髪型を提案</a:t>
            </a:r>
            <a:endParaRPr kumimoji="1" lang="ja-JP" altLang="en-US" sz="3600" dirty="0"/>
          </a:p>
        </p:txBody>
      </p:sp>
      <p:sp>
        <p:nvSpPr>
          <p:cNvPr id="4" name="フッター プレースホルダ 3"/>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7</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5" end="5"/>
                                            </p:txEl>
                                          </p:spTgt>
                                        </p:tgtEl>
                                      </p:cBhvr>
                                    </p:animEffect>
                                    <p:set>
                                      <p:cBhvr>
                                        <p:cTn id="1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pPr algn="ctr"/>
            <a:r>
              <a:rPr lang="ja-JP" altLang="en-US" sz="1200" b="0" dirty="0" smtClean="0">
                <a:solidFill>
                  <a:schemeClr val="bg1">
                    <a:lumMod val="50000"/>
                  </a:schemeClr>
                </a:solidFill>
              </a:rPr>
              <a:t>研究背景と目的　</a:t>
            </a:r>
            <a:r>
              <a:rPr lang="ja-JP" altLang="en-US" sz="1800" dirty="0" smtClean="0">
                <a:solidFill>
                  <a:schemeClr val="tx1"/>
                </a:solidFill>
              </a:rPr>
              <a:t>関連研究・技術</a:t>
            </a:r>
            <a:r>
              <a:rPr lang="ja-JP" altLang="en-US" sz="1200" b="0" dirty="0" smtClean="0">
                <a:solidFill>
                  <a:schemeClr val="bg1">
                    <a:lumMod val="50000"/>
                  </a:schemeClr>
                </a:solidFill>
              </a:rPr>
              <a:t>　髪のモデリング　提案システムの概要　実装　まとめと今後の課題</a:t>
            </a:r>
            <a:endParaRPr kumimoji="1" lang="ja-JP" altLang="en-US" sz="1200" b="0" dirty="0">
              <a:solidFill>
                <a:schemeClr val="bg1">
                  <a:lumMod val="50000"/>
                </a:schemeClr>
              </a:solidFill>
            </a:endParaRPr>
          </a:p>
        </p:txBody>
      </p:sp>
      <p:sp>
        <p:nvSpPr>
          <p:cNvPr id="2" name="フッター プレースホルダ 1"/>
          <p:cNvSpPr>
            <a:spLocks noGrp="1"/>
          </p:cNvSpPr>
          <p:nvPr>
            <p:ph type="ftr" sz="quarter" idx="11"/>
          </p:nvPr>
        </p:nvSpPr>
        <p:spPr/>
        <p:txBody>
          <a:bodyPr/>
          <a:lstStyle/>
          <a:p>
            <a:r>
              <a:rPr kumimoji="1" lang="en-US" altLang="ja-JP" smtClean="0"/>
              <a:t>CS</a:t>
            </a:r>
            <a:r>
              <a:rPr kumimoji="1" lang="ja-JP" altLang="en-US" smtClean="0"/>
              <a:t>セミナー　</a:t>
            </a:r>
            <a:r>
              <a:rPr kumimoji="1" lang="en-US" altLang="ja-JP" smtClean="0"/>
              <a:t>2008</a:t>
            </a:r>
            <a:r>
              <a:rPr kumimoji="1" lang="ja-JP" altLang="en-US" smtClean="0"/>
              <a:t>年</a:t>
            </a:r>
            <a:r>
              <a:rPr kumimoji="1" lang="en-US" altLang="ja-JP" smtClean="0"/>
              <a:t>12</a:t>
            </a:r>
            <a:r>
              <a:rPr kumimoji="1" lang="ja-JP" altLang="en-US" smtClean="0"/>
              <a:t>月</a:t>
            </a:r>
            <a:r>
              <a:rPr kumimoji="1" lang="en-US" altLang="ja-JP" smtClean="0"/>
              <a:t>18</a:t>
            </a:r>
            <a:r>
              <a:rPr kumimoji="1" lang="ja-JP" altLang="en-US" smtClean="0"/>
              <a:t>日　林本法也</a:t>
            </a:r>
            <a:endParaRPr kumimoji="1" lang="ja-JP" altLang="en-US"/>
          </a:p>
        </p:txBody>
      </p:sp>
      <p:sp>
        <p:nvSpPr>
          <p:cNvPr id="3" name="スライド番号プレースホルダ 2"/>
          <p:cNvSpPr>
            <a:spLocks noGrp="1"/>
          </p:cNvSpPr>
          <p:nvPr>
            <p:ph type="sldNum" sz="quarter" idx="12"/>
          </p:nvPr>
        </p:nvSpPr>
        <p:spPr/>
        <p:txBody>
          <a:bodyPr/>
          <a:lstStyle/>
          <a:p>
            <a:fld id="{2E96D7CB-0BB0-4F48-A0F9-4718EAB03019}" type="slidenum">
              <a:rPr kumimoji="1" lang="ja-JP" altLang="en-US" smtClean="0"/>
              <a:pPr/>
              <a:t>8</a:t>
            </a:fld>
            <a:endParaRPr kumimoji="1" lang="ja-JP" altLang="en-US"/>
          </a:p>
        </p:txBody>
      </p:sp>
      <p:sp>
        <p:nvSpPr>
          <p:cNvPr id="4" name="テキスト ボックス 3"/>
          <p:cNvSpPr txBox="1"/>
          <p:nvPr/>
        </p:nvSpPr>
        <p:spPr>
          <a:xfrm>
            <a:off x="2055927" y="2967335"/>
            <a:ext cx="5032147" cy="923330"/>
          </a:xfrm>
          <a:prstGeom prst="rect">
            <a:avLst/>
          </a:prstGeom>
          <a:noFill/>
        </p:spPr>
        <p:txBody>
          <a:bodyPr wrap="none" rtlCol="0">
            <a:spAutoFit/>
          </a:bodyPr>
          <a:lstStyle/>
          <a:p>
            <a:r>
              <a:rPr lang="ja-JP" altLang="en-US" sz="5400" b="1" dirty="0"/>
              <a:t>関連</a:t>
            </a:r>
            <a:r>
              <a:rPr lang="ja-JP" altLang="en-US" sz="5400" b="1" dirty="0" smtClean="0"/>
              <a:t>研究・技術</a:t>
            </a:r>
            <a:endParaRPr kumimoji="1" lang="ja-JP" altLang="en-US" sz="54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関連研究 </a:t>
            </a:r>
            <a:r>
              <a:rPr kumimoji="1" lang="en-US" altLang="ja-JP" dirty="0" smtClean="0"/>
              <a:t>1 / 2</a:t>
            </a:r>
            <a:endParaRPr kumimoji="1" lang="ja-JP" altLang="en-US" dirty="0"/>
          </a:p>
        </p:txBody>
      </p:sp>
      <p:sp>
        <p:nvSpPr>
          <p:cNvPr id="3" name="コンテンツ プレースホルダ 2"/>
          <p:cNvSpPr>
            <a:spLocks noGrp="1"/>
          </p:cNvSpPr>
          <p:nvPr>
            <p:ph idx="1"/>
          </p:nvPr>
        </p:nvSpPr>
        <p:spPr>
          <a:xfrm>
            <a:off x="142844" y="1196975"/>
            <a:ext cx="8786874" cy="4929188"/>
          </a:xfrm>
        </p:spPr>
        <p:txBody>
          <a:bodyPr/>
          <a:lstStyle/>
          <a:p>
            <a:pPr>
              <a:buNone/>
            </a:pPr>
            <a:r>
              <a:rPr lang="en-US" altLang="ja-JP" sz="2600" b="1" dirty="0" smtClean="0"/>
              <a:t>Interactive </a:t>
            </a:r>
            <a:r>
              <a:rPr lang="en-US" altLang="ja-JP" sz="2600" b="1" dirty="0" err="1" smtClean="0"/>
              <a:t>Multiresolution</a:t>
            </a:r>
            <a:r>
              <a:rPr lang="en-US" altLang="ja-JP" sz="2600" b="1" dirty="0" smtClean="0"/>
              <a:t> Hair Modeling and</a:t>
            </a:r>
            <a:r>
              <a:rPr lang="ja-JP" altLang="en-US" sz="2600" b="1" dirty="0" smtClean="0"/>
              <a:t> </a:t>
            </a:r>
            <a:r>
              <a:rPr lang="en-US" altLang="ja-JP" sz="2600" b="1" dirty="0" smtClean="0"/>
              <a:t>Editing</a:t>
            </a:r>
          </a:p>
          <a:p>
            <a:pPr>
              <a:buNone/>
            </a:pPr>
            <a:r>
              <a:rPr lang="en-US" altLang="ja-JP" sz="2600" b="1" dirty="0" smtClean="0"/>
              <a:t>(MHM) </a:t>
            </a:r>
            <a:r>
              <a:rPr lang="en-US" altLang="ja-JP" sz="2200" dirty="0" smtClean="0"/>
              <a:t>[Tee-</a:t>
            </a:r>
            <a:r>
              <a:rPr lang="en-US" altLang="ja-JP" sz="2200" dirty="0" err="1" smtClean="0"/>
              <a:t>yong</a:t>
            </a:r>
            <a:r>
              <a:rPr lang="en-US" altLang="ja-JP" sz="2200" dirty="0" smtClean="0"/>
              <a:t> Kim and Ulrich Neumann 2002]</a:t>
            </a:r>
          </a:p>
        </p:txBody>
      </p:sp>
      <p:sp>
        <p:nvSpPr>
          <p:cNvPr id="4" name="フッター プレースホルダ 3"/>
          <p:cNvSpPr>
            <a:spLocks noGrp="1"/>
          </p:cNvSpPr>
          <p:nvPr>
            <p:ph type="ftr" sz="quarter" idx="11"/>
          </p:nvPr>
        </p:nvSpPr>
        <p:spPr/>
        <p:txBody>
          <a:bodyPr/>
          <a:lstStyle/>
          <a:p>
            <a:r>
              <a:rPr kumimoji="1" lang="en-US" altLang="ja-JP" dirty="0" smtClean="0"/>
              <a:t>CS</a:t>
            </a:r>
            <a:r>
              <a:rPr kumimoji="1" lang="ja-JP" altLang="en-US" dirty="0" smtClean="0"/>
              <a:t>セミナー　</a:t>
            </a:r>
            <a:r>
              <a:rPr kumimoji="1" lang="en-US" altLang="ja-JP" dirty="0" smtClean="0"/>
              <a:t>2008</a:t>
            </a:r>
            <a:r>
              <a:rPr kumimoji="1" lang="ja-JP" altLang="en-US" dirty="0" smtClean="0"/>
              <a:t>年</a:t>
            </a:r>
            <a:r>
              <a:rPr kumimoji="1" lang="en-US" altLang="ja-JP" dirty="0" smtClean="0"/>
              <a:t>12</a:t>
            </a:r>
            <a:r>
              <a:rPr kumimoji="1" lang="ja-JP" altLang="en-US" dirty="0" smtClean="0"/>
              <a:t>月</a:t>
            </a:r>
            <a:r>
              <a:rPr kumimoji="1" lang="en-US" altLang="ja-JP" dirty="0" smtClean="0"/>
              <a:t>18</a:t>
            </a:r>
            <a:r>
              <a:rPr kumimoji="1" lang="ja-JP" altLang="en-US" dirty="0" smtClean="0"/>
              <a:t>日　林本法也</a:t>
            </a:r>
            <a:endParaRPr kumimoji="1" lang="ja-JP" altLang="en-US" dirty="0"/>
          </a:p>
        </p:txBody>
      </p:sp>
      <p:sp>
        <p:nvSpPr>
          <p:cNvPr id="5" name="スライド番号プレースホルダ 4"/>
          <p:cNvSpPr>
            <a:spLocks noGrp="1"/>
          </p:cNvSpPr>
          <p:nvPr>
            <p:ph type="sldNum" sz="quarter" idx="12"/>
          </p:nvPr>
        </p:nvSpPr>
        <p:spPr/>
        <p:txBody>
          <a:bodyPr/>
          <a:lstStyle/>
          <a:p>
            <a:fld id="{2E96D7CB-0BB0-4F48-A0F9-4718EAB03019}" type="slidenum">
              <a:rPr kumimoji="1" lang="ja-JP" altLang="en-US" smtClean="0"/>
              <a:pPr/>
              <a:t>9</a:t>
            </a:fld>
            <a:endParaRPr kumimoji="1" lang="ja-JP" altLang="en-US"/>
          </a:p>
        </p:txBody>
      </p:sp>
      <p:grpSp>
        <p:nvGrpSpPr>
          <p:cNvPr id="6" name="グループ化 5"/>
          <p:cNvGrpSpPr>
            <a:grpSpLocks noChangeAspect="1"/>
          </p:cNvGrpSpPr>
          <p:nvPr/>
        </p:nvGrpSpPr>
        <p:grpSpPr>
          <a:xfrm>
            <a:off x="214282" y="2941076"/>
            <a:ext cx="5471362" cy="3086122"/>
            <a:chOff x="714348" y="3900499"/>
            <a:chExt cx="4559469" cy="2571768"/>
          </a:xfrm>
        </p:grpSpPr>
        <p:grpSp>
          <p:nvGrpSpPr>
            <p:cNvPr id="7" name="グループ化 19"/>
            <p:cNvGrpSpPr/>
            <p:nvPr/>
          </p:nvGrpSpPr>
          <p:grpSpPr>
            <a:xfrm>
              <a:off x="714348" y="3900499"/>
              <a:ext cx="4559469" cy="2571768"/>
              <a:chOff x="714348" y="3900499"/>
              <a:chExt cx="4559469" cy="2571768"/>
            </a:xfrm>
          </p:grpSpPr>
          <p:grpSp>
            <p:nvGrpSpPr>
              <p:cNvPr id="10" name="グループ化 13"/>
              <p:cNvGrpSpPr/>
              <p:nvPr/>
            </p:nvGrpSpPr>
            <p:grpSpPr>
              <a:xfrm>
                <a:off x="722810" y="3900499"/>
                <a:ext cx="4551007" cy="2571768"/>
                <a:chOff x="463899" y="3786190"/>
                <a:chExt cx="4551007" cy="2571768"/>
              </a:xfrm>
            </p:grpSpPr>
            <p:pic>
              <p:nvPicPr>
                <p:cNvPr id="16" name="Picture 2"/>
                <p:cNvPicPr>
                  <a:picLocks noChangeAspect="1" noChangeArrowheads="1"/>
                </p:cNvPicPr>
                <p:nvPr/>
              </p:nvPicPr>
              <p:blipFill>
                <a:blip r:embed="rId3"/>
                <a:stretch>
                  <a:fillRect/>
                </a:stretch>
              </p:blipFill>
              <p:spPr bwMode="auto">
                <a:xfrm>
                  <a:off x="468000" y="3786190"/>
                  <a:ext cx="1428750" cy="1243013"/>
                </a:xfrm>
                <a:prstGeom prst="rect">
                  <a:avLst/>
                </a:prstGeom>
                <a:noFill/>
                <a:ln w="9525">
                  <a:noFill/>
                  <a:miter lim="800000"/>
                  <a:headEnd/>
                  <a:tailEnd/>
                </a:ln>
                <a:effectLst/>
              </p:spPr>
            </p:pic>
            <p:pic>
              <p:nvPicPr>
                <p:cNvPr id="17" name="Picture 4"/>
                <p:cNvPicPr>
                  <a:picLocks noChangeAspect="1" noChangeArrowheads="1"/>
                </p:cNvPicPr>
                <p:nvPr/>
              </p:nvPicPr>
              <p:blipFill>
                <a:blip r:embed="rId4"/>
                <a:srcRect/>
                <a:stretch>
                  <a:fillRect/>
                </a:stretch>
              </p:blipFill>
              <p:spPr bwMode="auto">
                <a:xfrm>
                  <a:off x="2000232" y="3786190"/>
                  <a:ext cx="1443038" cy="1243013"/>
                </a:xfrm>
                <a:prstGeom prst="rect">
                  <a:avLst/>
                </a:prstGeom>
                <a:noFill/>
                <a:ln w="9525">
                  <a:noFill/>
                  <a:miter lim="800000"/>
                  <a:headEnd/>
                  <a:tailEnd/>
                </a:ln>
                <a:effectLst/>
              </p:spPr>
            </p:pic>
            <p:pic>
              <p:nvPicPr>
                <p:cNvPr id="18" name="Picture 5"/>
                <p:cNvPicPr>
                  <a:picLocks noChangeAspect="1" noChangeArrowheads="1"/>
                </p:cNvPicPr>
                <p:nvPr/>
              </p:nvPicPr>
              <p:blipFill>
                <a:blip r:embed="rId5"/>
                <a:stretch>
                  <a:fillRect/>
                </a:stretch>
              </p:blipFill>
              <p:spPr bwMode="auto">
                <a:xfrm>
                  <a:off x="3571868" y="3786190"/>
                  <a:ext cx="1443038" cy="1243013"/>
                </a:xfrm>
                <a:prstGeom prst="rect">
                  <a:avLst/>
                </a:prstGeom>
                <a:noFill/>
                <a:ln w="9525">
                  <a:noFill/>
                  <a:miter lim="800000"/>
                  <a:headEnd/>
                  <a:tailEnd/>
                </a:ln>
                <a:effectLst/>
              </p:spPr>
            </p:pic>
            <p:pic>
              <p:nvPicPr>
                <p:cNvPr id="19" name="Picture 8"/>
                <p:cNvPicPr>
                  <a:picLocks noChangeAspect="1" noChangeArrowheads="1"/>
                </p:cNvPicPr>
                <p:nvPr/>
              </p:nvPicPr>
              <p:blipFill>
                <a:blip r:embed="rId6"/>
                <a:srcRect/>
                <a:stretch>
                  <a:fillRect/>
                </a:stretch>
              </p:blipFill>
              <p:spPr bwMode="auto">
                <a:xfrm>
                  <a:off x="463899" y="5114945"/>
                  <a:ext cx="1443038" cy="1243013"/>
                </a:xfrm>
                <a:prstGeom prst="rect">
                  <a:avLst/>
                </a:prstGeom>
                <a:noFill/>
                <a:ln w="9525">
                  <a:noFill/>
                  <a:miter lim="800000"/>
                  <a:headEnd/>
                  <a:tailEnd/>
                </a:ln>
                <a:effectLst/>
              </p:spPr>
            </p:pic>
            <p:pic>
              <p:nvPicPr>
                <p:cNvPr id="20" name="Picture 8"/>
                <p:cNvPicPr>
                  <a:picLocks noChangeAspect="1" noChangeArrowheads="1"/>
                </p:cNvPicPr>
                <p:nvPr/>
              </p:nvPicPr>
              <p:blipFill>
                <a:blip r:embed="rId6"/>
                <a:stretch>
                  <a:fillRect/>
                </a:stretch>
              </p:blipFill>
              <p:spPr bwMode="auto">
                <a:xfrm>
                  <a:off x="2011899" y="5106942"/>
                  <a:ext cx="1443038" cy="1243013"/>
                </a:xfrm>
                <a:prstGeom prst="rect">
                  <a:avLst/>
                </a:prstGeom>
                <a:noFill/>
                <a:ln w="9525">
                  <a:noFill/>
                  <a:miter lim="800000"/>
                  <a:headEnd/>
                  <a:tailEnd/>
                </a:ln>
                <a:effectLst/>
              </p:spPr>
            </p:pic>
          </p:grpSp>
          <p:sp>
            <p:nvSpPr>
              <p:cNvPr id="11" name="テキスト ボックス 10"/>
              <p:cNvSpPr txBox="1"/>
              <p:nvPr/>
            </p:nvSpPr>
            <p:spPr>
              <a:xfrm>
                <a:off x="714348" y="3929066"/>
                <a:ext cx="312906" cy="369332"/>
              </a:xfrm>
              <a:prstGeom prst="rect">
                <a:avLst/>
              </a:prstGeom>
              <a:noFill/>
            </p:spPr>
            <p:txBody>
              <a:bodyPr wrap="none" rtlCol="0">
                <a:spAutoFit/>
              </a:bodyPr>
              <a:lstStyle/>
              <a:p>
                <a:r>
                  <a:rPr kumimoji="1" lang="en-US" altLang="ja-JP" dirty="0" smtClean="0">
                    <a:solidFill>
                      <a:schemeClr val="bg1"/>
                    </a:solidFill>
                  </a:rPr>
                  <a:t>1</a:t>
                </a:r>
                <a:endParaRPr kumimoji="1" lang="ja-JP" altLang="en-US" dirty="0">
                  <a:solidFill>
                    <a:schemeClr val="bg1"/>
                  </a:solidFill>
                </a:endParaRPr>
              </a:p>
            </p:txBody>
          </p:sp>
          <p:sp>
            <p:nvSpPr>
              <p:cNvPr id="12" name="テキスト ボックス 11"/>
              <p:cNvSpPr txBox="1"/>
              <p:nvPr/>
            </p:nvSpPr>
            <p:spPr>
              <a:xfrm>
                <a:off x="2285984" y="3929066"/>
                <a:ext cx="312906" cy="369332"/>
              </a:xfrm>
              <a:prstGeom prst="rect">
                <a:avLst/>
              </a:prstGeom>
              <a:noFill/>
            </p:spPr>
            <p:txBody>
              <a:bodyPr wrap="none" rtlCol="0">
                <a:spAutoFit/>
              </a:bodyPr>
              <a:lstStyle/>
              <a:p>
                <a:r>
                  <a:rPr lang="en-US" altLang="ja-JP" dirty="0" smtClean="0">
                    <a:solidFill>
                      <a:schemeClr val="bg1"/>
                    </a:solidFill>
                  </a:rPr>
                  <a:t>2</a:t>
                </a:r>
              </a:p>
            </p:txBody>
          </p:sp>
          <p:sp>
            <p:nvSpPr>
              <p:cNvPr id="13" name="テキスト ボックス 12"/>
              <p:cNvSpPr txBox="1"/>
              <p:nvPr/>
            </p:nvSpPr>
            <p:spPr>
              <a:xfrm>
                <a:off x="3857620" y="3929066"/>
                <a:ext cx="312906" cy="369332"/>
              </a:xfrm>
              <a:prstGeom prst="rect">
                <a:avLst/>
              </a:prstGeom>
              <a:noFill/>
            </p:spPr>
            <p:txBody>
              <a:bodyPr wrap="none" rtlCol="0">
                <a:spAutoFit/>
              </a:bodyPr>
              <a:lstStyle/>
              <a:p>
                <a:r>
                  <a:rPr lang="en-US" altLang="ja-JP" dirty="0" smtClean="0">
                    <a:solidFill>
                      <a:schemeClr val="bg1"/>
                    </a:solidFill>
                  </a:rPr>
                  <a:t>3</a:t>
                </a:r>
                <a:endParaRPr kumimoji="1" lang="ja-JP" altLang="en-US" dirty="0">
                  <a:solidFill>
                    <a:schemeClr val="bg1"/>
                  </a:solidFill>
                </a:endParaRPr>
              </a:p>
            </p:txBody>
          </p:sp>
          <p:sp>
            <p:nvSpPr>
              <p:cNvPr id="14" name="テキスト ボックス 13"/>
              <p:cNvSpPr txBox="1"/>
              <p:nvPr/>
            </p:nvSpPr>
            <p:spPr>
              <a:xfrm>
                <a:off x="714348" y="5257821"/>
                <a:ext cx="312906" cy="369332"/>
              </a:xfrm>
              <a:prstGeom prst="rect">
                <a:avLst/>
              </a:prstGeom>
              <a:noFill/>
            </p:spPr>
            <p:txBody>
              <a:bodyPr wrap="none" rtlCol="0">
                <a:spAutoFit/>
              </a:bodyPr>
              <a:lstStyle/>
              <a:p>
                <a:r>
                  <a:rPr lang="en-US" altLang="ja-JP" dirty="0" smtClean="0">
                    <a:solidFill>
                      <a:schemeClr val="bg1"/>
                    </a:solidFill>
                  </a:rPr>
                  <a:t>4</a:t>
                </a:r>
                <a:endParaRPr kumimoji="1" lang="ja-JP" altLang="en-US" dirty="0">
                  <a:solidFill>
                    <a:schemeClr val="bg1"/>
                  </a:solidFill>
                </a:endParaRPr>
              </a:p>
            </p:txBody>
          </p:sp>
          <p:sp>
            <p:nvSpPr>
              <p:cNvPr id="15" name="テキスト ボックス 14"/>
              <p:cNvSpPr txBox="1"/>
              <p:nvPr/>
            </p:nvSpPr>
            <p:spPr>
              <a:xfrm>
                <a:off x="2312825" y="5286388"/>
                <a:ext cx="312906" cy="369332"/>
              </a:xfrm>
              <a:prstGeom prst="rect">
                <a:avLst/>
              </a:prstGeom>
              <a:noFill/>
            </p:spPr>
            <p:txBody>
              <a:bodyPr wrap="none" rtlCol="0">
                <a:spAutoFit/>
              </a:bodyPr>
              <a:lstStyle/>
              <a:p>
                <a:r>
                  <a:rPr lang="en-US" altLang="ja-JP" dirty="0" smtClean="0">
                    <a:solidFill>
                      <a:schemeClr val="bg1"/>
                    </a:solidFill>
                  </a:rPr>
                  <a:t>5</a:t>
                </a:r>
                <a:endParaRPr kumimoji="1" lang="ja-JP" altLang="en-US" dirty="0">
                  <a:solidFill>
                    <a:schemeClr val="bg1"/>
                  </a:solidFill>
                </a:endParaRPr>
              </a:p>
            </p:txBody>
          </p:sp>
        </p:grpSp>
        <p:sp>
          <p:nvSpPr>
            <p:cNvPr id="8" name="円/楕円 7"/>
            <p:cNvSpPr/>
            <p:nvPr/>
          </p:nvSpPr>
          <p:spPr>
            <a:xfrm rot="5400000">
              <a:off x="2357422" y="4429132"/>
              <a:ext cx="78581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5400000">
              <a:off x="4435078" y="4406518"/>
              <a:ext cx="762005" cy="345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214414" y="2512448"/>
            <a:ext cx="1492716" cy="1285884"/>
            <a:chOff x="1214414" y="2285992"/>
            <a:chExt cx="1492716" cy="1285884"/>
          </a:xfrm>
        </p:grpSpPr>
        <p:sp>
          <p:nvSpPr>
            <p:cNvPr id="21" name="テキスト ボックス 20"/>
            <p:cNvSpPr txBox="1"/>
            <p:nvPr/>
          </p:nvSpPr>
          <p:spPr>
            <a:xfrm flipH="1">
              <a:off x="1214414" y="2285992"/>
              <a:ext cx="1492716" cy="369332"/>
            </a:xfrm>
            <a:prstGeom prst="rect">
              <a:avLst/>
            </a:prstGeom>
            <a:noFill/>
          </p:spPr>
          <p:txBody>
            <a:bodyPr wrap="none" rtlCol="0">
              <a:spAutoFit/>
            </a:bodyPr>
            <a:lstStyle/>
            <a:p>
              <a:r>
                <a:rPr lang="en-US" altLang="ja-JP" b="1" dirty="0" smtClean="0"/>
                <a:t>Subdivision</a:t>
              </a:r>
              <a:endParaRPr kumimoji="1" lang="ja-JP" altLang="en-US" b="1" dirty="0"/>
            </a:p>
          </p:txBody>
        </p:sp>
        <p:sp>
          <p:nvSpPr>
            <p:cNvPr id="23" name="右矢印 22"/>
            <p:cNvSpPr/>
            <p:nvPr/>
          </p:nvSpPr>
          <p:spPr>
            <a:xfrm>
              <a:off x="1714480" y="3286124"/>
              <a:ext cx="571504" cy="28575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3150722" y="2500306"/>
            <a:ext cx="1544012" cy="1298026"/>
            <a:chOff x="3150722" y="2273850"/>
            <a:chExt cx="1544012" cy="1298026"/>
          </a:xfrm>
        </p:grpSpPr>
        <p:sp>
          <p:nvSpPr>
            <p:cNvPr id="22" name="テキスト ボックス 21"/>
            <p:cNvSpPr txBox="1"/>
            <p:nvPr/>
          </p:nvSpPr>
          <p:spPr>
            <a:xfrm flipH="1">
              <a:off x="3150722" y="2273850"/>
              <a:ext cx="1544012" cy="369332"/>
            </a:xfrm>
            <a:prstGeom prst="rect">
              <a:avLst/>
            </a:prstGeom>
            <a:noFill/>
          </p:spPr>
          <p:txBody>
            <a:bodyPr wrap="none" rtlCol="0">
              <a:spAutoFit/>
            </a:bodyPr>
            <a:lstStyle/>
            <a:p>
              <a:r>
                <a:rPr lang="en-US" altLang="ja-JP" b="1" dirty="0" err="1" smtClean="0"/>
                <a:t>Copy&amp;Paste</a:t>
              </a:r>
              <a:endParaRPr kumimoji="1" lang="ja-JP" altLang="en-US" b="1" dirty="0"/>
            </a:p>
          </p:txBody>
        </p:sp>
        <p:sp>
          <p:nvSpPr>
            <p:cNvPr id="24" name="右矢印 23"/>
            <p:cNvSpPr/>
            <p:nvPr/>
          </p:nvSpPr>
          <p:spPr>
            <a:xfrm>
              <a:off x="3571868" y="3286124"/>
              <a:ext cx="571504" cy="28575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6000760" y="2904650"/>
            <a:ext cx="2820003" cy="461665"/>
          </a:xfrm>
          <a:prstGeom prst="rect">
            <a:avLst/>
          </a:prstGeom>
          <a:noFill/>
        </p:spPr>
        <p:txBody>
          <a:bodyPr wrap="none" rtlCol="0">
            <a:spAutoFit/>
          </a:bodyPr>
          <a:lstStyle/>
          <a:p>
            <a:r>
              <a:rPr lang="en-US" altLang="ja-JP" sz="2400" dirty="0" smtClean="0"/>
              <a:t>Hair Cluster </a:t>
            </a:r>
            <a:r>
              <a:rPr lang="ja-JP" altLang="en-US" sz="2400" dirty="0" smtClean="0"/>
              <a:t>モデル</a:t>
            </a:r>
            <a:endParaRPr kumimoji="1" lang="ja-JP" altLang="en-US" sz="2400" dirty="0"/>
          </a:p>
        </p:txBody>
      </p:sp>
      <p:sp>
        <p:nvSpPr>
          <p:cNvPr id="28" name="テキスト ボックス 27"/>
          <p:cNvSpPr txBox="1"/>
          <p:nvPr/>
        </p:nvSpPr>
        <p:spPr>
          <a:xfrm>
            <a:off x="6000760" y="3714752"/>
            <a:ext cx="1415772" cy="461665"/>
          </a:xfrm>
          <a:prstGeom prst="rect">
            <a:avLst/>
          </a:prstGeom>
          <a:noFill/>
        </p:spPr>
        <p:txBody>
          <a:bodyPr wrap="none" rtlCol="0">
            <a:spAutoFit/>
          </a:bodyPr>
          <a:lstStyle/>
          <a:p>
            <a:r>
              <a:rPr lang="ja-JP" altLang="en-US" sz="2400" dirty="0"/>
              <a:t>階層構造</a:t>
            </a:r>
            <a:endParaRPr kumimoji="1" lang="ja-JP" altLang="en-US" sz="2400" dirty="0"/>
          </a:p>
        </p:txBody>
      </p:sp>
      <p:sp>
        <p:nvSpPr>
          <p:cNvPr id="29" name="テキスト ボックス 28"/>
          <p:cNvSpPr txBox="1"/>
          <p:nvPr/>
        </p:nvSpPr>
        <p:spPr>
          <a:xfrm>
            <a:off x="6000760" y="4586125"/>
            <a:ext cx="2646878" cy="1200329"/>
          </a:xfrm>
          <a:prstGeom prst="rect">
            <a:avLst/>
          </a:prstGeom>
          <a:noFill/>
        </p:spPr>
        <p:txBody>
          <a:bodyPr wrap="none" rtlCol="0">
            <a:spAutoFit/>
          </a:bodyPr>
          <a:lstStyle/>
          <a:p>
            <a:r>
              <a:rPr lang="ja-JP" altLang="en-US" sz="2400" dirty="0" smtClean="0"/>
              <a:t>カーリング</a:t>
            </a:r>
            <a:endParaRPr lang="en-US" altLang="ja-JP" sz="2400" dirty="0" smtClean="0"/>
          </a:p>
          <a:p>
            <a:r>
              <a:rPr lang="ja-JP" altLang="en-US" sz="2400" dirty="0" smtClean="0"/>
              <a:t>スケーリング</a:t>
            </a:r>
            <a:endParaRPr lang="en-US" altLang="ja-JP" sz="2400" dirty="0" smtClean="0"/>
          </a:p>
          <a:p>
            <a:r>
              <a:rPr kumimoji="1" lang="ja-JP" altLang="en-US" sz="2400" dirty="0" smtClean="0"/>
              <a:t>コピー＆ペースト</a:t>
            </a:r>
            <a:endParaRPr kumimoji="1" lang="ja-JP"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theme/theme1.xml><?xml version="1.0" encoding="utf-8"?>
<a:theme xmlns:a="http://schemas.openxmlformats.org/drawingml/2006/main" name="MyTemprate1">
  <a:themeElements>
    <a:clrScheme name="s-cool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theme">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ol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ol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ol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ol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ol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ol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ol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ol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ol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ol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ol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ol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MyTemprate1</Template>
  <TotalTime>2337</TotalTime>
  <Words>3552</Words>
  <Application>Microsoft Office PowerPoint</Application>
  <PresentationFormat>画面に合わせる (4:3)</PresentationFormat>
  <Paragraphs>436</Paragraphs>
  <Slides>29</Slides>
  <Notes>29</Notes>
  <HiddenSlides>0</HiddenSlides>
  <MMClips>1</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1" baseType="lpstr">
      <vt:lpstr>MyTemprate1</vt:lpstr>
      <vt:lpstr>数式</vt:lpstr>
      <vt:lpstr>インタラクティブな ヘアスタイリングシステムの提案</vt:lpstr>
      <vt:lpstr>発表の流れ</vt:lpstr>
      <vt:lpstr>研究背景と目的　関連研究・技術　髪のモデリング　提案システムの概要　実装　まとめと今後の課題</vt:lpstr>
      <vt:lpstr>研究の背景</vt:lpstr>
      <vt:lpstr>研究の背景</vt:lpstr>
      <vt:lpstr>研究の目的</vt:lpstr>
      <vt:lpstr>最終目標</vt:lpstr>
      <vt:lpstr>研究背景と目的　関連研究・技術　髪のモデリング　提案システムの概要　実装　まとめと今後の課題</vt:lpstr>
      <vt:lpstr>関連研究 1 / 2</vt:lpstr>
      <vt:lpstr>関連サービス・製品</vt:lpstr>
      <vt:lpstr>提案システムとの比較</vt:lpstr>
      <vt:lpstr>研究背景と目的　関連研究・技術　髪のモデリング　提案システムの概要　実装　まとめと今後の課題</vt:lpstr>
      <vt:lpstr>髪のモデリング</vt:lpstr>
      <vt:lpstr>モデリングの分類(1 / 3)</vt:lpstr>
      <vt:lpstr>モデリングの分類(2 / 3 )</vt:lpstr>
      <vt:lpstr>モデリングの分類(3 / 3)</vt:lpstr>
      <vt:lpstr>研究背景と目的　関連研究・技術　髪のモデリング　提案システムの概要　実装　まとめと今後の課題</vt:lpstr>
      <vt:lpstr>Hair Clusterモデル</vt:lpstr>
      <vt:lpstr>Hair Clusterモデル</vt:lpstr>
      <vt:lpstr>提案システムの機能</vt:lpstr>
      <vt:lpstr>提案システムの概要</vt:lpstr>
      <vt:lpstr>研究背景と目的　関連研究・技術　髪のモデリング　提案システムの概要　実装　まとめと今後の課題</vt:lpstr>
      <vt:lpstr>開発環境</vt:lpstr>
      <vt:lpstr>hisui</vt:lpstr>
      <vt:lpstr>デモ</vt:lpstr>
      <vt:lpstr>研究背景と目的　関連研究・技術　髪のモデリング　提案システムの概要　実装　まとめと今後の課題</vt:lpstr>
      <vt:lpstr>まとめ</vt:lpstr>
      <vt:lpstr>今後の課題</vt:lpstr>
      <vt:lpstr>スライド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インタラクティブな ヘアスタイリングシステムの提案</dc:title>
  <dc:creator>Noriya Hayashimoto</dc:creator>
  <cp:lastModifiedBy>Noriya Hayashimoto</cp:lastModifiedBy>
  <cp:revision>322</cp:revision>
  <dcterms:created xsi:type="dcterms:W3CDTF">2008-12-15T04:05:02Z</dcterms:created>
  <dcterms:modified xsi:type="dcterms:W3CDTF">2008-12-17T23:17:18Z</dcterms:modified>
</cp:coreProperties>
</file>